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5143500" type="screen16x9"/>
  <p:notesSz cx="6858000" cy="9144000"/>
  <p:defaultTextStyle>
    <a:defPPr>
      <a:defRPr lang="bg-BG"/>
    </a:defPPr>
    <a:lvl1pPr marL="0" algn="l" defTabSz="9845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2263" algn="l" defTabSz="9845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84524" algn="l" defTabSz="9845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76787" algn="l" defTabSz="9845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69049" algn="l" defTabSz="9845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61312" algn="l" defTabSz="9845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53573" algn="l" defTabSz="9845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45836" algn="l" defTabSz="9845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38099" algn="l" defTabSz="9845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0000"/>
    <a:srgbClr val="8A0000"/>
    <a:srgbClr val="700000"/>
    <a:srgbClr val="740000"/>
    <a:srgbClr val="A40000"/>
    <a:srgbClr val="500000"/>
    <a:srgbClr val="FFCC00"/>
    <a:srgbClr val="7A0000"/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5A996-3301-4A0F-87CB-92864D8B0A5D}" type="datetimeFigureOut">
              <a:rPr lang="bg-BG" smtClean="0"/>
              <a:t>2.3.2019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7922A-D264-492A-9FBF-DB6F05AF0B9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6723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845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2263" algn="l" defTabSz="9845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84524" algn="l" defTabSz="9845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76787" algn="l" defTabSz="9845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69049" algn="l" defTabSz="9845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61312" algn="l" defTabSz="9845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53573" algn="l" defTabSz="9845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45836" algn="l" defTabSz="9845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38099" algn="l" defTabSz="9845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7922A-D264-492A-9FBF-DB6F05AF0B9A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11138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2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4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9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1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53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45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38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8294-4DE1-4510-B86C-34762937C52F}" type="datetimeFigureOut">
              <a:rPr lang="bg-BG" smtClean="0"/>
              <a:t>2.3.2019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47DF-092B-4DDE-944F-96027C57882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389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8294-4DE1-4510-B86C-34762937C52F}" type="datetimeFigureOut">
              <a:rPr lang="bg-BG" smtClean="0"/>
              <a:t>2.3.2019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47DF-092B-4DDE-944F-96027C57882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8718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8294-4DE1-4510-B86C-34762937C52F}" type="datetimeFigureOut">
              <a:rPr lang="bg-BG" smtClean="0"/>
              <a:t>2.3.2019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47DF-092B-4DDE-944F-96027C57882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8561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8294-4DE1-4510-B86C-34762937C52F}" type="datetimeFigureOut">
              <a:rPr lang="bg-BG" smtClean="0"/>
              <a:t>2.3.2019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47DF-092B-4DDE-944F-96027C57882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5114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7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6"/>
            <a:ext cx="7772400" cy="1125140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22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845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767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690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613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535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458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380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8294-4DE1-4510-B86C-34762937C52F}" type="datetimeFigureOut">
              <a:rPr lang="bg-BG" smtClean="0"/>
              <a:t>2.3.2019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47DF-092B-4DDE-944F-96027C57882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1471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0" cy="339447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00151"/>
            <a:ext cx="4038600" cy="339447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8294-4DE1-4510-B86C-34762937C52F}" type="datetimeFigureOut">
              <a:rPr lang="bg-BG" smtClean="0"/>
              <a:t>2.3.2019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47DF-092B-4DDE-944F-96027C57882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858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151336"/>
            <a:ext cx="4040187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2263" indent="0">
              <a:buNone/>
              <a:defRPr sz="2200" b="1"/>
            </a:lvl2pPr>
            <a:lvl3pPr marL="984524" indent="0">
              <a:buNone/>
              <a:defRPr sz="2000" b="1"/>
            </a:lvl3pPr>
            <a:lvl4pPr marL="1476787" indent="0">
              <a:buNone/>
              <a:defRPr sz="1700" b="1"/>
            </a:lvl4pPr>
            <a:lvl5pPr marL="1969049" indent="0">
              <a:buNone/>
              <a:defRPr sz="1700" b="1"/>
            </a:lvl5pPr>
            <a:lvl6pPr marL="2461312" indent="0">
              <a:buNone/>
              <a:defRPr sz="1700" b="1"/>
            </a:lvl6pPr>
            <a:lvl7pPr marL="2953573" indent="0">
              <a:buNone/>
              <a:defRPr sz="1700" b="1"/>
            </a:lvl7pPr>
            <a:lvl8pPr marL="3445836" indent="0">
              <a:buNone/>
              <a:defRPr sz="1700" b="1"/>
            </a:lvl8pPr>
            <a:lvl9pPr marL="393809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1631156"/>
            <a:ext cx="4040187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6"/>
            <a:ext cx="4041775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2263" indent="0">
              <a:buNone/>
              <a:defRPr sz="2200" b="1"/>
            </a:lvl2pPr>
            <a:lvl3pPr marL="984524" indent="0">
              <a:buNone/>
              <a:defRPr sz="2000" b="1"/>
            </a:lvl3pPr>
            <a:lvl4pPr marL="1476787" indent="0">
              <a:buNone/>
              <a:defRPr sz="1700" b="1"/>
            </a:lvl4pPr>
            <a:lvl5pPr marL="1969049" indent="0">
              <a:buNone/>
              <a:defRPr sz="1700" b="1"/>
            </a:lvl5pPr>
            <a:lvl6pPr marL="2461312" indent="0">
              <a:buNone/>
              <a:defRPr sz="1700" b="1"/>
            </a:lvl6pPr>
            <a:lvl7pPr marL="2953573" indent="0">
              <a:buNone/>
              <a:defRPr sz="1700" b="1"/>
            </a:lvl7pPr>
            <a:lvl8pPr marL="3445836" indent="0">
              <a:buNone/>
              <a:defRPr sz="1700" b="1"/>
            </a:lvl8pPr>
            <a:lvl9pPr marL="393809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8294-4DE1-4510-B86C-34762937C52F}" type="datetimeFigureOut">
              <a:rPr lang="bg-BG" smtClean="0"/>
              <a:t>2.3.2019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47DF-092B-4DDE-944F-96027C57882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5036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8294-4DE1-4510-B86C-34762937C52F}" type="datetimeFigureOut">
              <a:rPr lang="bg-BG" smtClean="0"/>
              <a:t>2.3.2019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47DF-092B-4DDE-944F-96027C57882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2932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8294-4DE1-4510-B86C-34762937C52F}" type="datetimeFigureOut">
              <a:rPr lang="bg-BG" smtClean="0"/>
              <a:t>2.3.2019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47DF-092B-4DDE-944F-96027C57882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7300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500"/>
            </a:lvl1pPr>
            <a:lvl2pPr marL="492263" indent="0">
              <a:buNone/>
              <a:defRPr sz="1300"/>
            </a:lvl2pPr>
            <a:lvl3pPr marL="984524" indent="0">
              <a:buNone/>
              <a:defRPr sz="1100"/>
            </a:lvl3pPr>
            <a:lvl4pPr marL="1476787" indent="0">
              <a:buNone/>
              <a:defRPr sz="1100"/>
            </a:lvl4pPr>
            <a:lvl5pPr marL="1969049" indent="0">
              <a:buNone/>
              <a:defRPr sz="1100"/>
            </a:lvl5pPr>
            <a:lvl6pPr marL="2461312" indent="0">
              <a:buNone/>
              <a:defRPr sz="1100"/>
            </a:lvl6pPr>
            <a:lvl7pPr marL="2953573" indent="0">
              <a:buNone/>
              <a:defRPr sz="1100"/>
            </a:lvl7pPr>
            <a:lvl8pPr marL="3445836" indent="0">
              <a:buNone/>
              <a:defRPr sz="1100"/>
            </a:lvl8pPr>
            <a:lvl9pPr marL="393809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8294-4DE1-4510-B86C-34762937C52F}" type="datetimeFigureOut">
              <a:rPr lang="bg-BG" smtClean="0"/>
              <a:t>2.3.2019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47DF-092B-4DDE-944F-96027C57882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3801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500"/>
            </a:lvl1pPr>
            <a:lvl2pPr marL="492263" indent="0">
              <a:buNone/>
              <a:defRPr sz="3000"/>
            </a:lvl2pPr>
            <a:lvl3pPr marL="984524" indent="0">
              <a:buNone/>
              <a:defRPr sz="2600"/>
            </a:lvl3pPr>
            <a:lvl4pPr marL="1476787" indent="0">
              <a:buNone/>
              <a:defRPr sz="2200"/>
            </a:lvl4pPr>
            <a:lvl5pPr marL="1969049" indent="0">
              <a:buNone/>
              <a:defRPr sz="2200"/>
            </a:lvl5pPr>
            <a:lvl6pPr marL="2461312" indent="0">
              <a:buNone/>
              <a:defRPr sz="2200"/>
            </a:lvl6pPr>
            <a:lvl7pPr marL="2953573" indent="0">
              <a:buNone/>
              <a:defRPr sz="2200"/>
            </a:lvl7pPr>
            <a:lvl8pPr marL="3445836" indent="0">
              <a:buNone/>
              <a:defRPr sz="2200"/>
            </a:lvl8pPr>
            <a:lvl9pPr marL="3938099" indent="0">
              <a:buNone/>
              <a:defRPr sz="22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500"/>
            </a:lvl1pPr>
            <a:lvl2pPr marL="492263" indent="0">
              <a:buNone/>
              <a:defRPr sz="1300"/>
            </a:lvl2pPr>
            <a:lvl3pPr marL="984524" indent="0">
              <a:buNone/>
              <a:defRPr sz="1100"/>
            </a:lvl3pPr>
            <a:lvl4pPr marL="1476787" indent="0">
              <a:buNone/>
              <a:defRPr sz="1100"/>
            </a:lvl4pPr>
            <a:lvl5pPr marL="1969049" indent="0">
              <a:buNone/>
              <a:defRPr sz="1100"/>
            </a:lvl5pPr>
            <a:lvl6pPr marL="2461312" indent="0">
              <a:buNone/>
              <a:defRPr sz="1100"/>
            </a:lvl6pPr>
            <a:lvl7pPr marL="2953573" indent="0">
              <a:buNone/>
              <a:defRPr sz="1100"/>
            </a:lvl7pPr>
            <a:lvl8pPr marL="3445836" indent="0">
              <a:buNone/>
              <a:defRPr sz="1100"/>
            </a:lvl8pPr>
            <a:lvl9pPr marL="393809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8294-4DE1-4510-B86C-34762937C52F}" type="datetimeFigureOut">
              <a:rPr lang="bg-BG" smtClean="0"/>
              <a:t>2.3.2019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47DF-092B-4DDE-944F-96027C57882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923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8452" tIns="49226" rIns="98452" bIns="492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8452" tIns="49226" rIns="98452" bIns="492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98452" tIns="49226" rIns="98452" bIns="4922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38294-4DE1-4510-B86C-34762937C52F}" type="datetimeFigureOut">
              <a:rPr lang="bg-BG" smtClean="0"/>
              <a:t>2.3.2019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8452" tIns="49226" rIns="98452" bIns="4922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8452" tIns="49226" rIns="98452" bIns="4922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E47DF-092B-4DDE-944F-96027C57882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7039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84524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9197" indent="-369197" algn="l" defTabSz="9845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799926" indent="-307664" algn="l" defTabSz="9845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0656" indent="-246131" algn="l" defTabSz="9845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22918" indent="-246131" algn="l" defTabSz="9845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15181" indent="-246131" algn="l" defTabSz="9845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07443" indent="-246131" algn="l" defTabSz="9845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199705" indent="-246131" algn="l" defTabSz="9845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691967" indent="-246131" algn="l" defTabSz="9845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84229" indent="-246131" algn="l" defTabSz="9845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845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2263" algn="l" defTabSz="9845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84524" algn="l" defTabSz="9845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787" algn="l" defTabSz="9845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69049" algn="l" defTabSz="9845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61312" algn="l" defTabSz="9845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3573" algn="l" defTabSz="9845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45836" algn="l" defTabSz="9845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38099" algn="l" defTabSz="9845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microsoft.com/office/2007/relationships/hdphoto" Target="../media/hdphoto10.wdp"/><Relationship Id="rId7" Type="http://schemas.openxmlformats.org/officeDocument/2006/relationships/image" Target="../media/image30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g"/><Relationship Id="rId5" Type="http://schemas.openxmlformats.org/officeDocument/2006/relationships/image" Target="../media/image28.jpeg"/><Relationship Id="rId10" Type="http://schemas.openxmlformats.org/officeDocument/2006/relationships/image" Target="../media/image33.jpg"/><Relationship Id="rId4" Type="http://schemas.openxmlformats.org/officeDocument/2006/relationships/image" Target="../media/image27.jpg"/><Relationship Id="rId9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1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2" y="-447180"/>
            <a:ext cx="9165772" cy="5590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914" y="1707654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bg-BG" sz="8700" b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Сабантуй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543858"/>
            <a:ext cx="6400800" cy="1314450"/>
          </a:xfrm>
        </p:spPr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82162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" y="3023"/>
            <a:ext cx="9142310" cy="51404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25" y="362269"/>
            <a:ext cx="2924944" cy="21937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962" y="2806146"/>
            <a:ext cx="3268353" cy="18352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46" y="355930"/>
            <a:ext cx="3299702" cy="21937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61" y="2806146"/>
            <a:ext cx="3073524" cy="2059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845" y="327870"/>
            <a:ext cx="3938588" cy="2221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62" y="2774181"/>
            <a:ext cx="3707173" cy="20912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750" y="318830"/>
            <a:ext cx="3938588" cy="2230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85" y="2733873"/>
            <a:ext cx="3305707" cy="220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2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7654"/>
            <a:ext cx="7772400" cy="1102519"/>
          </a:xfrm>
        </p:spPr>
        <p:txBody>
          <a:bodyPr>
            <a:normAutofit/>
          </a:bodyPr>
          <a:lstStyle/>
          <a:p>
            <a:r>
              <a:rPr lang="bg-BG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Представено от Джейда</a:t>
            </a:r>
            <a:endParaRPr lang="bg-BG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277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8631"/>
            <a:ext cx="9144000" cy="55221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1050286"/>
            <a:ext cx="8568952" cy="26642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Сабантуй е ежегоден национален фестивал за края на пролетната теренна работа за татарите и башкирите. Подобни празници съществуват както сред народите на Поволжието (чувашки, марийски, мордовски, удмуртски), така и в някои тюркски народи на Кавказ (балкарци и ногайци), но те имат свои специфики. Има известни различия в името на празника и особеностите на празниците Сабантуи сред различни етнографски групи на башкирите и татарите.</a:t>
            </a:r>
            <a:endParaRPr lang="bg-BG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1048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6830" y="-596602"/>
            <a:ext cx="10580830" cy="61721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123478"/>
            <a:ext cx="4608512" cy="24482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300" dirty="0" smtClean="0">
                <a:solidFill>
                  <a:schemeClr val="bg1"/>
                </a:solidFill>
              </a:rPr>
              <a:t>Сабантуй е преведен от тюркски езици като “сватбено плуване” (саван) - “плуг” и туи - “празник, сватба”. Също така сред татарите се разпространява и името Сабан бъримме (bәyrәm означава също </a:t>
            </a:r>
            <a:r>
              <a:rPr lang="ru-RU" sz="2300" dirty="0" smtClean="0">
                <a:solidFill>
                  <a:srgbClr val="580000"/>
                </a:solidFill>
              </a:rPr>
              <a:t>„празник“).</a:t>
            </a:r>
            <a:endParaRPr lang="bg-BG" sz="2300" dirty="0">
              <a:solidFill>
                <a:srgbClr val="58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44" y="2859782"/>
            <a:ext cx="2402886" cy="182708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795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02" y="-1262710"/>
            <a:ext cx="9177401" cy="641143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810" y="2571750"/>
            <a:ext cx="8784976" cy="2715766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3800" dirty="0" smtClean="0">
                <a:solidFill>
                  <a:schemeClr val="bg1"/>
                </a:solidFill>
              </a:rPr>
              <a:t>Произходът на празника Sabantui датира от древността и се свързва с аграрния култ. Първоначалната цел на тази церемония е била да привлече духовете на плодородието, за да се насърчи добра реколта през новата година . Празникът е описан за първи път през 921 г. от арабския пътешественик Ибн Фадлан, който пристигнал в Булгар като посланик от Багдад . През 1979 г. Ф. С. Хакимзянов в Алкеевския район на Татарстан открил единствения епитафия от българския период, датиран от 1292 г. и съдържащ надписа “Сабан туй кон ати” - “Ден Сабанту”, който показва празника на Сабантуй в периода на Волжка България.</a:t>
            </a:r>
          </a:p>
          <a:p>
            <a:endParaRPr lang="ru-RU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902"/>
            <a:ext cx="3308434" cy="2205623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8902"/>
            <a:ext cx="3923157" cy="2206199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3118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007"/>
            <a:ext cx="9252520" cy="519550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6136" y="627534"/>
            <a:ext cx="3203848" cy="417646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В башкирите обредът се провеждаше по следния начин: те изливаха вода на орачи, ниви, двор, трева, добитък. Известен е и ритуалът „Кабан буткани”, чиято цел е да се приготвят зърнени култури от зърнени култури и да се лекуват орати, стари хора, деца .</a:t>
            </a:r>
          </a:p>
          <a:p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0598">
            <a:off x="282853" y="461195"/>
            <a:ext cx="2406684" cy="1598189"/>
          </a:xfrm>
          <a:prstGeom prst="rect">
            <a:avLst/>
          </a:prstGeom>
          <a:ln w="381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29" y="3003798"/>
            <a:ext cx="2394063" cy="179554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412">
            <a:off x="241722" y="2641669"/>
            <a:ext cx="2488945" cy="1648926"/>
          </a:xfrm>
          <a:prstGeom prst="rect">
            <a:avLst/>
          </a:prstGeom>
          <a:ln w="381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668">
            <a:off x="3219267" y="711260"/>
            <a:ext cx="2217586" cy="1663190"/>
          </a:xfrm>
          <a:prstGeom prst="rect">
            <a:avLst/>
          </a:prstGeom>
          <a:ln w="381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0171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8721"/>
            <a:ext cx="9144000" cy="59918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4527947"/>
            <a:ext cx="78699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bg1"/>
                </a:solidFill>
              </a:rPr>
              <a:t>Президентите на Татарстан и Русия М.Шаймиев и В.В.Путин на Сабантуй в Казан</a:t>
            </a:r>
            <a:r>
              <a:rPr lang="ru-RU" sz="1700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>
                <a:solidFill>
                  <a:schemeClr val="bg1"/>
                </a:solidFill>
              </a:rPr>
              <a:t>2000 г.</a:t>
            </a:r>
            <a:endParaRPr lang="bg-BG" sz="17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54799"/>
            <a:ext cx="5184576" cy="339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6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4692"/>
            <a:ext cx="9144000" cy="61081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211" y="718848"/>
            <a:ext cx="5646379" cy="37717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1286" y="446422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Владимир Путин в Сабантуй в Казан, 2000</a:t>
            </a:r>
            <a:endParaRPr lang="bg-B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02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90473"/>
            <a:ext cx="9252520" cy="693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2625"/>
            <a:ext cx="4325821" cy="2889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96" y="1040739"/>
            <a:ext cx="4064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61660" y="764942"/>
            <a:ext cx="44898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Батир с награда на Sabantui в Уфа, 2001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90386" y="4015845"/>
            <a:ext cx="3265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>
                <a:solidFill>
                  <a:schemeClr val="bg1"/>
                </a:solidFill>
              </a:rPr>
              <a:t>Борба с </a:t>
            </a:r>
            <a:r>
              <a:rPr lang="bg-BG" dirty="0" smtClean="0">
                <a:solidFill>
                  <a:schemeClr val="bg1"/>
                </a:solidFill>
              </a:rPr>
              <a:t>куреш, победителят</a:t>
            </a:r>
            <a:endParaRPr lang="bg-B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44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893763"/>
            <a:ext cx="9255126" cy="693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99" y="476317"/>
            <a:ext cx="2438400" cy="3681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476" y="2317309"/>
            <a:ext cx="3643741" cy="27328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416933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Куреш на празника Сабантуи.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Парк </a:t>
            </a:r>
            <a:r>
              <a:rPr lang="ru-RU" dirty="0">
                <a:solidFill>
                  <a:schemeClr val="bg1"/>
                </a:solidFill>
              </a:rPr>
              <a:t>Победа, Уляновск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2012</a:t>
            </a:r>
            <a:endParaRPr lang="bg-BG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477" y="151850"/>
            <a:ext cx="3643740" cy="20496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30" y="240390"/>
            <a:ext cx="6383493" cy="46690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71" y="240390"/>
            <a:ext cx="7613649" cy="467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4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338</Words>
  <Application>Microsoft Office PowerPoint</Application>
  <PresentationFormat>On-screen Show (16:9)</PresentationFormat>
  <Paragraphs>15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Сабантуй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Представено от Джейда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20</cp:revision>
  <dcterms:created xsi:type="dcterms:W3CDTF">2019-03-02T09:16:01Z</dcterms:created>
  <dcterms:modified xsi:type="dcterms:W3CDTF">2019-03-02T12:19:12Z</dcterms:modified>
</cp:coreProperties>
</file>