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60" r:id="rId3"/>
    <p:sldId id="261" r:id="rId4"/>
    <p:sldId id="262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>
        <p:scale>
          <a:sx n="81" d="100"/>
          <a:sy n="81" d="100"/>
        </p:scale>
        <p:origin x="-78" y="-5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авоъгъл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авоъгълник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авоъгълник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авоъгълник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 smtClean="0"/>
              <a:t>Щракнете за редакция стил подзагл. обр.</a:t>
            </a:r>
            <a:endParaRPr kumimoji="0" lang="en-US"/>
          </a:p>
        </p:txBody>
      </p:sp>
      <p:sp>
        <p:nvSpPr>
          <p:cNvPr id="28" name="Контейнер за 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F666-1795-496C-8062-96D6F8F221CF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17" name="Контейнер за долния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аво съединение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авоъгълник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Контейнер за номер на слайда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2685D69-AFB8-4095-A3ED-88E07DC9E42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Заглавие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F666-1795-496C-8062-96D6F8F221CF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5D69-AFB8-4095-A3ED-88E07DC9E42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но заглавие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авоъгъл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авоъгълник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авоъгълник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авоъгълник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авоъгълник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авоъгълник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аво съединение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fld id="{D2685D69-AFB8-4095-A3ED-88E07DC9E42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F666-1795-496C-8062-96D6F8F221CF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F666-1795-496C-8062-96D6F8F221CF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>
          <a:xfrm>
            <a:off x="5815584" y="1026373"/>
            <a:ext cx="609600" cy="441325"/>
          </a:xfrm>
        </p:spPr>
        <p:txBody>
          <a:bodyPr/>
          <a:lstStyle/>
          <a:p>
            <a:fld id="{D2685D69-AFB8-4095-A3ED-88E07DC9E42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Контейнер за съдържание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авоъгъл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авоъгъл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авоъгълник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авоъгълник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авоъгълник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13" name="Правоъгълник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авоъгълник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F666-1795-496C-8062-96D6F8F221CF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8" name="Право съединение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2685D69-AFB8-4095-A3ED-88E07DC9E42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B19CF666-1795-496C-8062-96D6F8F221CF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5D69-AFB8-4095-A3ED-88E07DC9E42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Право съединение 7"/>
          <p:cNvSpPr>
            <a:spLocks noChangeShapeType="1"/>
          </p:cNvSpPr>
          <p:nvPr/>
        </p:nvSpPr>
        <p:spPr bwMode="auto">
          <a:xfrm flipV="1">
            <a:off x="6084107" y="1575653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Контейнер за съдържание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2" name="Контейнер за съдържание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авоъгълник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авоъгъл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авоъгълник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авоъгълник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авоъгълник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F666-1795-496C-8062-96D6F8F221CF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Право съединение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Контейнер за съдържание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26" name="Контейнер за съдържание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D2685D69-AFB8-4095-A3ED-88E07DC9E42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Заглавие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F666-1795-496C-8062-96D6F8F221CF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fld id="{D2685D69-AFB8-4095-A3ED-88E07DC9E4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авоъгъл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авоъгълник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авоъгълник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авоъгълник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авоъгълник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авоъгълник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F666-1795-496C-8062-96D6F8F221CF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2685D69-AFB8-4095-A3ED-88E07DC9E4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авоъгълник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авоъгъл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авоъгълник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авоъгъл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авоъгълник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8" name="Правоъгълник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Контейнер за съдържание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2685D69-AFB8-4095-A3ED-88E07DC9E429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Правоъгълник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F666-1795-496C-8062-96D6F8F221CF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аво съединение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авоъгъл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авоъгълник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авоъгълник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авоъгълник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авоъгълник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авоъгълник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fld id="{D2685D69-AFB8-4095-A3ED-88E07DC9E42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22" name="Правоъгълник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B19CF666-1795-496C-8062-96D6F8F221CF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авоъгълник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авоъгълник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авоъгълник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авоъгълник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Контейнер за дата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19CF666-1795-496C-8062-96D6F8F221CF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Правоъгълник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Контейнер за номер на слайда 22"/>
          <p:cNvSpPr>
            <a:spLocks noGrp="1"/>
          </p:cNvSpPr>
          <p:nvPr>
            <p:ph type="sldNum" sz="quarter" idx="4"/>
          </p:nvPr>
        </p:nvSpPr>
        <p:spPr>
          <a:xfrm>
            <a:off x="5791200" y="1040175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2685D69-AFB8-4095-A3ED-88E07DC9E429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Контейнер за заглавие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0523" y="2667000"/>
            <a:ext cx="8534400" cy="1752600"/>
          </a:xfrm>
        </p:spPr>
        <p:txBody>
          <a:bodyPr>
            <a:normAutofit fontScale="92500"/>
          </a:bodyPr>
          <a:lstStyle/>
          <a:p>
            <a:r>
              <a:rPr lang="en-US" sz="6600" dirty="0" smtClean="0">
                <a:latin typeface="Century" panose="02040604050505020304" pitchFamily="18" charset="0"/>
              </a:rPr>
              <a:t>         </a:t>
            </a:r>
            <a:r>
              <a:rPr lang="bg-BG" sz="7000" dirty="0" smtClean="0">
                <a:latin typeface="Century" panose="02040604050505020304" pitchFamily="18" charset="0"/>
              </a:rPr>
              <a:t>8-ми април</a:t>
            </a:r>
            <a:endParaRPr lang="en-US" sz="7000" dirty="0">
              <a:latin typeface="Century" panose="020406040505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>
                <a:latin typeface="Century" panose="02040604050505020304" pitchFamily="18" charset="0"/>
              </a:rPr>
              <a:t>Международен ден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bg-BG" dirty="0" smtClean="0">
                <a:latin typeface="Century" panose="02040604050505020304" pitchFamily="18" charset="0"/>
              </a:rPr>
              <a:t> на ромите</a:t>
            </a:r>
            <a:endParaRPr lang="en-US" dirty="0">
              <a:latin typeface="Century" panose="02040604050505020304" pitchFamily="18" charset="0"/>
            </a:endParaRPr>
          </a:p>
        </p:txBody>
      </p:sp>
      <p:sp>
        <p:nvSpPr>
          <p:cNvPr id="5" name="Текстово поле 4"/>
          <p:cNvSpPr txBox="1"/>
          <p:nvPr/>
        </p:nvSpPr>
        <p:spPr>
          <a:xfrm>
            <a:off x="6119446" y="5662246"/>
            <a:ext cx="4465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 smtClean="0"/>
              <a:t>Изготвила: Галена от </a:t>
            </a:r>
            <a:r>
              <a:rPr lang="bg-BG" sz="2400" dirty="0" err="1" smtClean="0"/>
              <a:t>Vв</a:t>
            </a:r>
            <a:r>
              <a:rPr lang="bg-BG" sz="2400" dirty="0" smtClean="0"/>
              <a:t> клас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2631425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" panose="02040604050505020304" pitchFamily="18" charset="0"/>
              </a:rPr>
              <a:t>8</a:t>
            </a:r>
            <a:r>
              <a:rPr lang="bg-BG" dirty="0" smtClean="0">
                <a:latin typeface="Century" panose="02040604050505020304" pitchFamily="18" charset="0"/>
              </a:rPr>
              <a:t>. април</a:t>
            </a:r>
            <a:endParaRPr lang="en-US" dirty="0">
              <a:latin typeface="Century" panose="02040604050505020304" pitchFamily="18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4368956" cy="4572000"/>
          </a:xfrm>
        </p:spPr>
        <p:txBody>
          <a:bodyPr/>
          <a:lstStyle/>
          <a:p>
            <a:r>
              <a:rPr lang="ru-RU" dirty="0" err="1"/>
              <a:t>Международният</a:t>
            </a:r>
            <a:r>
              <a:rPr lang="ru-RU" dirty="0"/>
              <a:t> </a:t>
            </a:r>
            <a:r>
              <a:rPr lang="ru-RU" dirty="0" err="1"/>
              <a:t>ден</a:t>
            </a:r>
            <a:r>
              <a:rPr lang="ru-RU" dirty="0"/>
              <a:t> на </a:t>
            </a:r>
            <a:r>
              <a:rPr lang="ru-RU" dirty="0" err="1"/>
              <a:t>ромите</a:t>
            </a:r>
            <a:r>
              <a:rPr lang="ru-RU" dirty="0"/>
              <a:t> се </a:t>
            </a:r>
            <a:r>
              <a:rPr lang="ru-RU" dirty="0" err="1"/>
              <a:t>чества</a:t>
            </a:r>
            <a:r>
              <a:rPr lang="ru-RU" dirty="0"/>
              <a:t> ежегодно от ООН и </a:t>
            </a:r>
            <a:r>
              <a:rPr lang="ru-RU" dirty="0" err="1"/>
              <a:t>Европейския</a:t>
            </a:r>
            <a:r>
              <a:rPr lang="ru-RU" dirty="0"/>
              <a:t> </a:t>
            </a:r>
            <a:r>
              <a:rPr lang="ru-RU" dirty="0" err="1"/>
              <a:t>съюз</a:t>
            </a:r>
            <a:r>
              <a:rPr lang="ru-RU" dirty="0"/>
              <a:t> от 1992 г., </a:t>
            </a:r>
            <a:r>
              <a:rPr lang="ru-RU" dirty="0" err="1"/>
              <a:t>когато</a:t>
            </a:r>
            <a:r>
              <a:rPr lang="ru-RU" dirty="0"/>
              <a:t> е предложен от </a:t>
            </a:r>
            <a:r>
              <a:rPr lang="ru-RU" dirty="0" err="1"/>
              <a:t>международната</a:t>
            </a:r>
            <a:r>
              <a:rPr lang="ru-RU" dirty="0"/>
              <a:t> организация „Романо </a:t>
            </a:r>
            <a:r>
              <a:rPr lang="ru-RU" dirty="0" err="1"/>
              <a:t>юнион</a:t>
            </a:r>
            <a:r>
              <a:rPr lang="ru-RU" dirty="0" smtClean="0"/>
              <a:t>“</a:t>
            </a:r>
            <a:endParaRPr lang="bg-BG" dirty="0"/>
          </a:p>
        </p:txBody>
      </p:sp>
      <p:pic>
        <p:nvPicPr>
          <p:cNvPr id="1026" name="Picture 2" descr="http://slivenpress.bg/images/den_na_romi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29" y="1915545"/>
            <a:ext cx="4639163" cy="3687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912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З</a:t>
            </a:r>
            <a:r>
              <a:rPr lang="bg-BG" dirty="0" smtClean="0"/>
              <a:t>наме </a:t>
            </a:r>
            <a:r>
              <a:rPr lang="bg-BG" dirty="0"/>
              <a:t>на ромите </a:t>
            </a:r>
            <a:endParaRPr lang="bg-BG" dirty="0"/>
          </a:p>
        </p:txBody>
      </p:sp>
      <p:pic>
        <p:nvPicPr>
          <p:cNvPr id="4" name="Контейнер за съдържание 3" descr="https://upload.wikimedia.org/wikipedia/commons/thumb/1/10/Flag_of_the_Romani_people.svg/1024px-Flag_of_the_Romani_people.svg.pn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04092" y="2004647"/>
            <a:ext cx="4982308" cy="3610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Контейнер за съдържание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bg-BG" dirty="0"/>
              <a:t> </a:t>
            </a:r>
            <a:r>
              <a:rPr lang="bg-BG" dirty="0" smtClean="0"/>
              <a:t>През 1971 г. в Лондон </a:t>
            </a:r>
            <a:r>
              <a:rPr lang="bg-BG" dirty="0"/>
              <a:t>е проведен първия конгрес на Международния ромски </a:t>
            </a:r>
            <a:r>
              <a:rPr lang="bg-BG" dirty="0" smtClean="0"/>
              <a:t>съюз.</a:t>
            </a:r>
          </a:p>
          <a:p>
            <a:r>
              <a:rPr lang="ru-RU" dirty="0"/>
              <a:t>На </a:t>
            </a:r>
            <a:r>
              <a:rPr lang="ru-RU" dirty="0" err="1"/>
              <a:t>конгреса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приети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-</a:t>
            </a:r>
            <a:r>
              <a:rPr lang="ru-RU" dirty="0" smtClean="0"/>
              <a:t> </a:t>
            </a:r>
            <a:r>
              <a:rPr lang="ru-RU" dirty="0" err="1"/>
              <a:t>наименованието</a:t>
            </a:r>
            <a:r>
              <a:rPr lang="ru-RU" dirty="0"/>
              <a:t> „рома” </a:t>
            </a:r>
            <a:r>
              <a:rPr lang="ru-RU" dirty="0" err="1"/>
              <a:t>като</a:t>
            </a:r>
            <a:r>
              <a:rPr lang="ru-RU" dirty="0"/>
              <a:t> </a:t>
            </a:r>
            <a:r>
              <a:rPr lang="ru-RU" dirty="0" err="1"/>
              <a:t>обобщаващо</a:t>
            </a:r>
            <a:r>
              <a:rPr lang="ru-RU" dirty="0"/>
              <a:t> </a:t>
            </a:r>
            <a:r>
              <a:rPr lang="ru-RU" dirty="0" err="1"/>
              <a:t>всички</a:t>
            </a:r>
            <a:r>
              <a:rPr lang="ru-RU" dirty="0"/>
              <a:t> </a:t>
            </a:r>
            <a:r>
              <a:rPr lang="ru-RU" dirty="0" err="1"/>
              <a:t>групи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dirty="0" err="1"/>
              <a:t>знаме</a:t>
            </a:r>
            <a:r>
              <a:rPr lang="ru-RU" dirty="0"/>
              <a:t> на </a:t>
            </a:r>
            <a:r>
              <a:rPr lang="ru-RU" dirty="0" err="1"/>
              <a:t>ромите</a:t>
            </a:r>
            <a:r>
              <a:rPr lang="ru-RU" dirty="0"/>
              <a:t>    </a:t>
            </a:r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dirty="0" err="1"/>
              <a:t>химн</a:t>
            </a:r>
            <a:r>
              <a:rPr lang="ru-RU" dirty="0"/>
              <a:t> на </a:t>
            </a:r>
            <a:r>
              <a:rPr lang="ru-RU" dirty="0" err="1"/>
              <a:t>ромите</a:t>
            </a:r>
            <a:r>
              <a:rPr lang="ru-RU" dirty="0"/>
              <a:t>: </a:t>
            </a:r>
            <a:r>
              <a:rPr lang="ru-RU" dirty="0" err="1"/>
              <a:t>песента</a:t>
            </a:r>
            <a:r>
              <a:rPr lang="ru-RU" dirty="0"/>
              <a:t> „</a:t>
            </a:r>
            <a:r>
              <a:rPr lang="ru-RU" dirty="0" err="1"/>
              <a:t>Джелем</a:t>
            </a:r>
            <a:r>
              <a:rPr lang="ru-RU" dirty="0"/>
              <a:t>, </a:t>
            </a:r>
            <a:r>
              <a:rPr lang="ru-RU" dirty="0" err="1"/>
              <a:t>джелем</a:t>
            </a:r>
            <a:r>
              <a:rPr lang="ru-RU" dirty="0"/>
              <a:t>”</a:t>
            </a:r>
          </a:p>
          <a:p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37777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Химн на ромите – песента „</a:t>
            </a:r>
            <a:r>
              <a:rPr lang="bg-BG" dirty="0" err="1" smtClean="0"/>
              <a:t>Джелем</a:t>
            </a:r>
            <a:r>
              <a:rPr lang="bg-BG" dirty="0" smtClean="0"/>
              <a:t>, </a:t>
            </a:r>
            <a:r>
              <a:rPr lang="bg-BG" dirty="0" err="1" smtClean="0"/>
              <a:t>джелем</a:t>
            </a:r>
            <a:r>
              <a:rPr lang="bg-BG" dirty="0" smtClean="0"/>
              <a:t>“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r>
              <a:rPr lang="en-US" dirty="0" err="1" smtClean="0"/>
              <a:t>Gelem</a:t>
            </a:r>
            <a:r>
              <a:rPr lang="en-US" dirty="0"/>
              <a:t>, </a:t>
            </a:r>
            <a:r>
              <a:rPr lang="en-US" dirty="0" err="1"/>
              <a:t>gelem</a:t>
            </a:r>
            <a:r>
              <a:rPr lang="en-US" dirty="0"/>
              <a:t>, </a:t>
            </a:r>
            <a:r>
              <a:rPr lang="en-US" dirty="0" err="1"/>
              <a:t>lungone</a:t>
            </a:r>
            <a:r>
              <a:rPr lang="en-US" dirty="0"/>
              <a:t> </a:t>
            </a:r>
            <a:r>
              <a:rPr lang="en-US" dirty="0" err="1"/>
              <a:t>dromensa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Maladilem</a:t>
            </a:r>
            <a:r>
              <a:rPr lang="en-US" dirty="0"/>
              <a:t> </a:t>
            </a:r>
            <a:r>
              <a:rPr lang="en-US" dirty="0" err="1"/>
              <a:t>bakhtale</a:t>
            </a:r>
            <a:r>
              <a:rPr lang="en-US" dirty="0"/>
              <a:t> </a:t>
            </a:r>
            <a:r>
              <a:rPr lang="en-US" dirty="0" err="1"/>
              <a:t>Romensa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 </a:t>
            </a:r>
            <a:r>
              <a:rPr lang="en-US" dirty="0" err="1"/>
              <a:t>Romale</a:t>
            </a:r>
            <a:r>
              <a:rPr lang="en-US" dirty="0"/>
              <a:t> </a:t>
            </a:r>
            <a:r>
              <a:rPr lang="en-US" dirty="0" err="1"/>
              <a:t>katar</a:t>
            </a:r>
            <a:r>
              <a:rPr lang="en-US" dirty="0"/>
              <a:t> tumen </a:t>
            </a:r>
            <a:r>
              <a:rPr lang="en-US" dirty="0" err="1"/>
              <a:t>aven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 err="1"/>
              <a:t>tsarensa</a:t>
            </a:r>
            <a:r>
              <a:rPr lang="en-US" dirty="0"/>
              <a:t> </a:t>
            </a:r>
            <a:r>
              <a:rPr lang="en-US" dirty="0" err="1"/>
              <a:t>bahktale</a:t>
            </a:r>
            <a:r>
              <a:rPr lang="en-US" dirty="0"/>
              <a:t> </a:t>
            </a:r>
            <a:r>
              <a:rPr lang="en-US" dirty="0" err="1"/>
              <a:t>dromensa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A </a:t>
            </a:r>
            <a:r>
              <a:rPr lang="en-US" dirty="0" err="1"/>
              <a:t>Romale</a:t>
            </a:r>
            <a:r>
              <a:rPr lang="en-US" dirty="0"/>
              <a:t>, A </a:t>
            </a:r>
            <a:r>
              <a:rPr lang="en-US" dirty="0" err="1"/>
              <a:t>Chavale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Vi man </a:t>
            </a:r>
            <a:r>
              <a:rPr lang="en-US" dirty="0" err="1"/>
              <a:t>sas</a:t>
            </a:r>
            <a:r>
              <a:rPr lang="en-US" dirty="0"/>
              <a:t> </a:t>
            </a:r>
            <a:r>
              <a:rPr lang="en-US" dirty="0" err="1"/>
              <a:t>ek</a:t>
            </a:r>
            <a:r>
              <a:rPr lang="en-US" dirty="0"/>
              <a:t> </a:t>
            </a:r>
            <a:r>
              <a:rPr lang="en-US" dirty="0" err="1"/>
              <a:t>bari</a:t>
            </a:r>
            <a:r>
              <a:rPr lang="en-US" dirty="0"/>
              <a:t> </a:t>
            </a:r>
            <a:r>
              <a:rPr lang="en-US" dirty="0" err="1"/>
              <a:t>familiya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 err="1"/>
              <a:t>Murdadas</a:t>
            </a:r>
            <a:r>
              <a:rPr lang="en-US" dirty="0"/>
              <a:t> la e kali </a:t>
            </a:r>
            <a:r>
              <a:rPr lang="en-US" dirty="0" err="1"/>
              <a:t>legiya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Aven</a:t>
            </a:r>
            <a:r>
              <a:rPr lang="en-US" dirty="0"/>
              <a:t> </a:t>
            </a:r>
            <a:r>
              <a:rPr lang="en-US" dirty="0" err="1"/>
              <a:t>mansa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lumniake</a:t>
            </a:r>
            <a:r>
              <a:rPr lang="en-US" dirty="0"/>
              <a:t> Roma,</a:t>
            </a:r>
          </a:p>
          <a:p>
            <a:pPr marL="0" indent="0">
              <a:buNone/>
            </a:pPr>
            <a:r>
              <a:rPr lang="en-US" dirty="0"/>
              <a:t>Kai </a:t>
            </a:r>
            <a:r>
              <a:rPr lang="en-US" dirty="0" err="1"/>
              <a:t>putaile</a:t>
            </a:r>
            <a:r>
              <a:rPr lang="en-US" dirty="0"/>
              <a:t> e </a:t>
            </a:r>
            <a:r>
              <a:rPr lang="en-US" dirty="0" err="1"/>
              <a:t>romane</a:t>
            </a:r>
            <a:r>
              <a:rPr lang="en-US" dirty="0"/>
              <a:t> </a:t>
            </a:r>
            <a:r>
              <a:rPr lang="en-US" dirty="0" err="1"/>
              <a:t>droma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Ake </a:t>
            </a:r>
            <a:r>
              <a:rPr lang="en-US" dirty="0" err="1"/>
              <a:t>vriama</a:t>
            </a:r>
            <a:r>
              <a:rPr lang="en-US" dirty="0"/>
              <a:t>, </a:t>
            </a:r>
            <a:r>
              <a:rPr lang="en-US" dirty="0" err="1"/>
              <a:t>usti</a:t>
            </a:r>
            <a:r>
              <a:rPr lang="en-US" dirty="0"/>
              <a:t> Rom </a:t>
            </a:r>
            <a:r>
              <a:rPr lang="en-US" dirty="0" err="1"/>
              <a:t>akana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Men </a:t>
            </a:r>
            <a:r>
              <a:rPr lang="en-US" dirty="0" err="1"/>
              <a:t>khutasa</a:t>
            </a:r>
            <a:r>
              <a:rPr lang="en-US" dirty="0"/>
              <a:t> </a:t>
            </a:r>
            <a:r>
              <a:rPr lang="en-US" dirty="0" err="1"/>
              <a:t>misto</a:t>
            </a:r>
            <a:r>
              <a:rPr lang="en-US" dirty="0"/>
              <a:t> kai </a:t>
            </a:r>
            <a:r>
              <a:rPr lang="en-US" dirty="0" err="1"/>
              <a:t>kerasa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 </a:t>
            </a:r>
            <a:r>
              <a:rPr lang="en-US" dirty="0" err="1"/>
              <a:t>Romale</a:t>
            </a:r>
            <a:r>
              <a:rPr lang="en-US" dirty="0"/>
              <a:t>, A </a:t>
            </a:r>
            <a:r>
              <a:rPr lang="en-US" dirty="0" err="1"/>
              <a:t>Chavale</a:t>
            </a:r>
            <a:endParaRPr lang="en-US" dirty="0"/>
          </a:p>
          <a:p>
            <a:endParaRPr lang="bg-BG" dirty="0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5967046" y="1371600"/>
            <a:ext cx="5818554" cy="468172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r>
              <a:rPr lang="bg-BG" dirty="0" smtClean="0"/>
              <a:t>Пътувал </a:t>
            </a:r>
            <a:r>
              <a:rPr lang="bg-BG" dirty="0"/>
              <a:t>съм, пътувал съм по дълги пътища.</a:t>
            </a:r>
          </a:p>
          <a:p>
            <a:pPr marL="0" indent="0">
              <a:buNone/>
            </a:pPr>
            <a:r>
              <a:rPr lang="bg-BG" dirty="0"/>
              <a:t>Срещал съм щастливи цигани.</a:t>
            </a:r>
          </a:p>
          <a:p>
            <a:pPr marL="0" indent="0">
              <a:buNone/>
            </a:pPr>
            <a:r>
              <a:rPr lang="bg-BG" dirty="0"/>
              <a:t>Цигани, откъде идвате</a:t>
            </a:r>
          </a:p>
          <a:p>
            <a:pPr marL="0" indent="0">
              <a:buNone/>
            </a:pPr>
            <a:r>
              <a:rPr lang="bg-BG" dirty="0"/>
              <a:t>с шатрите си по щастливите пътища?</a:t>
            </a:r>
          </a:p>
          <a:p>
            <a:pPr marL="0" indent="0">
              <a:buNone/>
            </a:pPr>
            <a:r>
              <a:rPr lang="bg-BG" dirty="0" err="1"/>
              <a:t>Ех</a:t>
            </a:r>
            <a:r>
              <a:rPr lang="bg-BG" dirty="0"/>
              <a:t>, цигани, </a:t>
            </a:r>
            <a:r>
              <a:rPr lang="bg-BG" dirty="0" err="1"/>
              <a:t>ех</a:t>
            </a:r>
            <a:r>
              <a:rPr lang="bg-BG" dirty="0"/>
              <a:t>, момчета.</a:t>
            </a:r>
          </a:p>
          <a:p>
            <a:pPr marL="0" indent="0">
              <a:buNone/>
            </a:pPr>
            <a:r>
              <a:rPr lang="bg-BG" dirty="0"/>
              <a:t>Преди имах голямо семейство,</a:t>
            </a:r>
          </a:p>
          <a:p>
            <a:pPr marL="0" indent="0">
              <a:buNone/>
            </a:pPr>
            <a:r>
              <a:rPr lang="bg-BG" dirty="0"/>
              <a:t>убиха го Черните Легиони.</a:t>
            </a:r>
          </a:p>
          <a:p>
            <a:pPr marL="0" indent="0">
              <a:buNone/>
            </a:pPr>
            <a:r>
              <a:rPr lang="bg-BG" dirty="0" err="1"/>
              <a:t>Елате</a:t>
            </a:r>
            <a:r>
              <a:rPr lang="bg-BG" dirty="0"/>
              <a:t> с мен, цигани на мира,</a:t>
            </a:r>
          </a:p>
          <a:p>
            <a:pPr marL="0" indent="0">
              <a:buNone/>
            </a:pPr>
            <a:r>
              <a:rPr lang="bg-BG" dirty="0"/>
              <a:t>да открием цигански пътища.</a:t>
            </a:r>
          </a:p>
          <a:p>
            <a:pPr marL="0" indent="0">
              <a:buNone/>
            </a:pPr>
            <a:r>
              <a:rPr lang="bg-BG" dirty="0"/>
              <a:t>Дойде време циганите да се надигнат,</a:t>
            </a:r>
          </a:p>
          <a:p>
            <a:pPr marL="0" indent="0">
              <a:buNone/>
            </a:pPr>
            <a:r>
              <a:rPr lang="bg-BG" dirty="0"/>
              <a:t>далеч ще стигнем, ако го направим.</a:t>
            </a:r>
          </a:p>
          <a:p>
            <a:pPr marL="0" indent="0">
              <a:buNone/>
            </a:pPr>
            <a:r>
              <a:rPr lang="bg-BG" dirty="0" err="1"/>
              <a:t>Ех</a:t>
            </a:r>
            <a:r>
              <a:rPr lang="bg-BG" dirty="0"/>
              <a:t>, цигани, </a:t>
            </a:r>
            <a:r>
              <a:rPr lang="bg-BG" dirty="0" err="1"/>
              <a:t>ех</a:t>
            </a:r>
            <a:r>
              <a:rPr lang="bg-BG" dirty="0"/>
              <a:t>, момчета</a:t>
            </a:r>
            <a:r>
              <a:rPr lang="bg-BG" dirty="0" smtClean="0"/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066001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latin typeface="Century" panose="02040604050505020304" pitchFamily="18" charset="0"/>
              </a:rPr>
              <a:t>История</a:t>
            </a:r>
            <a:endParaRPr lang="en-US" dirty="0">
              <a:latin typeface="Century" panose="020406040505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101969" y="2155924"/>
            <a:ext cx="10566291" cy="4024125"/>
          </a:xfrm>
        </p:spPr>
        <p:txBody>
          <a:bodyPr>
            <a:normAutofit/>
          </a:bodyPr>
          <a:lstStyle/>
          <a:p>
            <a:r>
              <a:rPr lang="ru-RU" dirty="0">
                <a:latin typeface="Century" panose="02040604050505020304" pitchFamily="18" charset="0"/>
              </a:rPr>
              <a:t>Циганската етническа общност произлиза от северозападните части на Индийския субконтинент</a:t>
            </a:r>
            <a:r>
              <a:rPr lang="ru-RU" dirty="0" smtClean="0">
                <a:latin typeface="Century" panose="02040604050505020304" pitchFamily="18" charset="0"/>
              </a:rPr>
              <a:t>, </a:t>
            </a:r>
            <a:r>
              <a:rPr lang="ru-RU" dirty="0">
                <a:latin typeface="Century" panose="02040604050505020304" pitchFamily="18" charset="0"/>
              </a:rPr>
              <a:t>по специално от северна Индия</a:t>
            </a:r>
            <a:r>
              <a:rPr lang="ru-RU" dirty="0" smtClean="0">
                <a:latin typeface="Century" panose="02040604050505020304" pitchFamily="18" charset="0"/>
              </a:rPr>
              <a:t>, </a:t>
            </a:r>
            <a:r>
              <a:rPr lang="ru-RU" dirty="0">
                <a:latin typeface="Century" panose="02040604050505020304" pitchFamily="18" charset="0"/>
              </a:rPr>
              <a:t>вероятно от северозападните индийски щати Раджастан </a:t>
            </a:r>
            <a:r>
              <a:rPr lang="ru-RU" dirty="0" smtClean="0">
                <a:latin typeface="Century" panose="02040604050505020304" pitchFamily="18" charset="0"/>
              </a:rPr>
              <a:t> </a:t>
            </a:r>
            <a:r>
              <a:rPr lang="ru-RU" dirty="0">
                <a:latin typeface="Century" panose="02040604050505020304" pitchFamily="18" charset="0"/>
              </a:rPr>
              <a:t>и Пенджаб</a:t>
            </a:r>
            <a:r>
              <a:rPr lang="ru-RU" dirty="0" smtClean="0">
                <a:latin typeface="Century" panose="02040604050505020304" pitchFamily="18" charset="0"/>
              </a:rPr>
              <a:t>, </a:t>
            </a:r>
            <a:r>
              <a:rPr lang="ru-RU" dirty="0">
                <a:latin typeface="Century" panose="02040604050505020304" pitchFamily="18" charset="0"/>
              </a:rPr>
              <a:t>и живее днес в целия свят, най-вече в Европа и САЩ. Общият им брой се оценява между 5 и 10 милиона души. Страните с най-голямо циганско население са Румъния, България, Унгария, САЩ, Сърбия и Словакия.</a:t>
            </a:r>
            <a:endParaRPr lang="en-US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27464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раждански">
  <a:themeElements>
    <a:clrScheme name="Граждански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Граждански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раждански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56</TotalTime>
  <Words>314</Words>
  <Application>Microsoft Office PowerPoint</Application>
  <PresentationFormat>По избор</PresentationFormat>
  <Paragraphs>40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5</vt:i4>
      </vt:variant>
    </vt:vector>
  </HeadingPairs>
  <TitlesOfParts>
    <vt:vector size="6" baseType="lpstr">
      <vt:lpstr>Граждански</vt:lpstr>
      <vt:lpstr>Международен ден  на ромите</vt:lpstr>
      <vt:lpstr>8. април</vt:lpstr>
      <vt:lpstr>Знаме на ромите </vt:lpstr>
      <vt:lpstr>Химн на ромите – песента „Джелем, джелем“</vt:lpstr>
      <vt:lpstr>История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Междънароден ден       на ромите</dc:title>
  <dc:creator>6</dc:creator>
  <cp:lastModifiedBy>user</cp:lastModifiedBy>
  <cp:revision>9</cp:revision>
  <dcterms:created xsi:type="dcterms:W3CDTF">2019-03-22T11:41:29Z</dcterms:created>
  <dcterms:modified xsi:type="dcterms:W3CDTF">2019-03-29T14:48:42Z</dcterms:modified>
</cp:coreProperties>
</file>