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>
        <p:scale>
          <a:sx n="81" d="100"/>
          <a:sy n="81" d="100"/>
        </p:scale>
        <p:origin x="-78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4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4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687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43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9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53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8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5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6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0913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4158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6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1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668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0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F666-1795-496C-8062-96D6F8F221CF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5D69-AFB8-4095-A3ED-88E07DC9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96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latin typeface="Century" panose="02040604050505020304" pitchFamily="18" charset="0"/>
              </a:rPr>
              <a:t>Международен </a:t>
            </a:r>
            <a:r>
              <a:rPr lang="bg-BG" dirty="0" smtClean="0">
                <a:latin typeface="Century" panose="02040604050505020304" pitchFamily="18" charset="0"/>
              </a:rPr>
              <a:t>ден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bg-BG" dirty="0" smtClean="0">
                <a:latin typeface="Century" panose="02040604050505020304" pitchFamily="18" charset="0"/>
              </a:rPr>
              <a:t> на ромите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6600" dirty="0" smtClean="0">
                <a:latin typeface="Century" panose="02040604050505020304" pitchFamily="18" charset="0"/>
              </a:rPr>
              <a:t>         </a:t>
            </a:r>
            <a:r>
              <a:rPr lang="bg-BG" sz="7000" dirty="0" smtClean="0">
                <a:latin typeface="Century" panose="02040604050505020304" pitchFamily="18" charset="0"/>
              </a:rPr>
              <a:t>8-ми април</a:t>
            </a:r>
            <a:endParaRPr lang="en-US" sz="7000" dirty="0">
              <a:latin typeface="Century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203" y="1982526"/>
            <a:ext cx="24765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244" y="390930"/>
            <a:ext cx="8610600" cy="1293028"/>
          </a:xfrm>
        </p:spPr>
        <p:txBody>
          <a:bodyPr/>
          <a:lstStyle/>
          <a:p>
            <a:r>
              <a:rPr lang="en-US" dirty="0" smtClean="0">
                <a:latin typeface="Century" panose="02040604050505020304" pitchFamily="18" charset="0"/>
              </a:rPr>
              <a:t>1.</a:t>
            </a:r>
            <a:r>
              <a:rPr lang="bg-BG" dirty="0" smtClean="0">
                <a:latin typeface="Century" panose="02040604050505020304" pitchFamily="18" charset="0"/>
              </a:rPr>
              <a:t>История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375" y="1774110"/>
            <a:ext cx="5529469" cy="439487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Century" panose="02040604050505020304" pitchFamily="18" charset="0"/>
              </a:rPr>
              <a:t>Според генетичните и исторически проучвания, циганите произлизат от северна </a:t>
            </a:r>
            <a:r>
              <a:rPr lang="ru-RU" dirty="0" smtClean="0">
                <a:latin typeface="Century" panose="02040604050505020304" pitchFamily="18" charset="0"/>
              </a:rPr>
              <a:t>Индия, ] </a:t>
            </a:r>
            <a:r>
              <a:rPr lang="ru-RU" dirty="0">
                <a:latin typeface="Century" panose="02040604050505020304" pitchFamily="18" charset="0"/>
              </a:rPr>
              <a:t>вероятно от днешният щат Раджастан</a:t>
            </a:r>
            <a:r>
              <a:rPr lang="ru-RU" dirty="0" smtClean="0">
                <a:latin typeface="Century" panose="02040604050505020304" pitchFamily="18" charset="0"/>
              </a:rPr>
              <a:t>. </a:t>
            </a:r>
            <a:r>
              <a:rPr lang="ru-RU" dirty="0">
                <a:latin typeface="Century" panose="02040604050505020304" pitchFamily="18" charset="0"/>
              </a:rPr>
              <a:t>От 5-6 век техните племена напускат родните си места, вероятно от северозападните индийски щати Раджастан 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>
                <a:latin typeface="Century" panose="02040604050505020304" pitchFamily="18" charset="0"/>
              </a:rPr>
              <a:t>и </a:t>
            </a:r>
            <a:r>
              <a:rPr lang="ru-RU" dirty="0" smtClean="0">
                <a:latin typeface="Century" panose="02040604050505020304" pitchFamily="18" charset="0"/>
              </a:rPr>
              <a:t>Пенджа </a:t>
            </a:r>
            <a:r>
              <a:rPr lang="ru-RU" dirty="0">
                <a:latin typeface="Century" panose="02040604050505020304" pitchFamily="18" charset="0"/>
              </a:rPr>
              <a:t>и се насочват на запад, като продължават да скитат из Пакистан, Афганистан и Персия още няколко века. Едно от предположенията за причините за тяхното разселване е свързано с нашествията на белите хуни (ефталитите) от Средна Азия през 5-6 век и падането на Гуптската династия. Други автори свързват преселенията им с арабските нашествия през 7-8 век.</a:t>
            </a:r>
          </a:p>
          <a:p>
            <a:pPr algn="just"/>
            <a:endParaRPr lang="ru-RU" dirty="0">
              <a:latin typeface="Century" panose="02040604050505020304" pitchFamily="18" charset="0"/>
            </a:endParaRPr>
          </a:p>
          <a:p>
            <a:pPr algn="just"/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18" y="1426381"/>
            <a:ext cx="2548492" cy="1671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75" y="3703730"/>
            <a:ext cx="2520177" cy="1962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033" y="2542034"/>
            <a:ext cx="2733401" cy="232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94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r>
              <a:rPr lang="bg-BG" dirty="0" smtClean="0">
                <a:latin typeface="Century" panose="02040604050505020304" pitchFamily="18" charset="0"/>
              </a:rPr>
              <a:t>Ромите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40380" y="2155924"/>
            <a:ext cx="5727879" cy="4024125"/>
          </a:xfrm>
        </p:spPr>
        <p:txBody>
          <a:bodyPr/>
          <a:lstStyle/>
          <a:p>
            <a:r>
              <a:rPr lang="ru-RU" dirty="0">
                <a:latin typeface="Century" panose="02040604050505020304" pitchFamily="18" charset="0"/>
              </a:rPr>
              <a:t>Циганската етническа общност произлиза от северозападните части на Индийския субконтинент</a:t>
            </a:r>
            <a:r>
              <a:rPr lang="ru-RU" dirty="0" smtClean="0">
                <a:latin typeface="Century" panose="02040604050505020304" pitchFamily="18" charset="0"/>
              </a:rPr>
              <a:t>, </a:t>
            </a:r>
            <a:r>
              <a:rPr lang="ru-RU" dirty="0">
                <a:latin typeface="Century" panose="02040604050505020304" pitchFamily="18" charset="0"/>
              </a:rPr>
              <a:t>по специално от северна Индия</a:t>
            </a:r>
            <a:r>
              <a:rPr lang="ru-RU" dirty="0" smtClean="0">
                <a:latin typeface="Century" panose="02040604050505020304" pitchFamily="18" charset="0"/>
              </a:rPr>
              <a:t>, </a:t>
            </a:r>
            <a:r>
              <a:rPr lang="ru-RU" dirty="0">
                <a:latin typeface="Century" panose="02040604050505020304" pitchFamily="18" charset="0"/>
              </a:rPr>
              <a:t>вероятно от северозападните индийски щати Раджастан 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>
                <a:latin typeface="Century" panose="02040604050505020304" pitchFamily="18" charset="0"/>
              </a:rPr>
              <a:t>и Пенджаб</a:t>
            </a:r>
            <a:r>
              <a:rPr lang="ru-RU" dirty="0" smtClean="0">
                <a:latin typeface="Century" panose="02040604050505020304" pitchFamily="18" charset="0"/>
              </a:rPr>
              <a:t>, </a:t>
            </a:r>
            <a:r>
              <a:rPr lang="ru-RU" dirty="0">
                <a:latin typeface="Century" panose="02040604050505020304" pitchFamily="18" charset="0"/>
              </a:rPr>
              <a:t>и живее днес в целия свят, най-вече в Европа и САЩ. Общият им брой се оценява между 5 и 10 милиона души. Страните с най-голямо циганско население са Румъния, България, Унгария, САЩ, Сърбия и Словакия.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30" y="2741121"/>
            <a:ext cx="3428457" cy="21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74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Century" panose="02040604050505020304" pitchFamily="18" charset="0"/>
              </a:rPr>
              <a:t>3.названия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90952" y="2220317"/>
            <a:ext cx="5589431" cy="402412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entury" panose="02040604050505020304" pitchFamily="18" charset="0"/>
              </a:rPr>
              <a:t>Названието  „цигани“,  ползвано </a:t>
            </a:r>
            <a:r>
              <a:rPr lang="ru-RU" dirty="0">
                <a:latin typeface="Century" panose="02040604050505020304" pitchFamily="18" charset="0"/>
              </a:rPr>
              <a:t>в различни европейски </a:t>
            </a:r>
            <a:r>
              <a:rPr lang="ru-RU" dirty="0" smtClean="0">
                <a:latin typeface="Century" panose="02040604050505020304" pitchFamily="18" charset="0"/>
              </a:rPr>
              <a:t>езици, </a:t>
            </a:r>
            <a:r>
              <a:rPr lang="ru-RU" dirty="0">
                <a:latin typeface="Century" panose="02040604050505020304" pitchFamily="18" charset="0"/>
              </a:rPr>
              <a:t>може да произхожда от гръцкото </a:t>
            </a:r>
            <a:r>
              <a:rPr lang="ru-RU" dirty="0" smtClean="0">
                <a:latin typeface="Century" panose="02040604050505020304" pitchFamily="18" charset="0"/>
              </a:rPr>
              <a:t>име  (</a:t>
            </a:r>
            <a:r>
              <a:rPr lang="ru-RU" dirty="0">
                <a:latin typeface="Century" panose="02040604050505020304" pitchFamily="18" charset="0"/>
              </a:rPr>
              <a:t>асингани</a:t>
            </a:r>
            <a:r>
              <a:rPr lang="ru-RU" dirty="0" smtClean="0">
                <a:latin typeface="Century" panose="02040604050505020304" pitchFamily="18" charset="0"/>
              </a:rPr>
              <a:t>), </a:t>
            </a:r>
            <a:r>
              <a:rPr lang="ru-RU" dirty="0">
                <a:latin typeface="Century" panose="02040604050505020304" pitchFamily="18" charset="0"/>
              </a:rPr>
              <a:t>което означава </a:t>
            </a:r>
            <a:r>
              <a:rPr lang="ru-RU" dirty="0" smtClean="0">
                <a:latin typeface="Century" panose="02040604050505020304" pitchFamily="18" charset="0"/>
              </a:rPr>
              <a:t>'недосегаеми‘ . Така </a:t>
            </a:r>
            <a:r>
              <a:rPr lang="ru-RU" dirty="0">
                <a:latin typeface="Century" panose="02040604050505020304" pitchFamily="18" charset="0"/>
              </a:rPr>
              <a:t>византийците наричали фригийската </a:t>
            </a:r>
            <a:r>
              <a:rPr lang="ru-RU" dirty="0" smtClean="0">
                <a:latin typeface="Century" panose="02040604050505020304" pitchFamily="18" charset="0"/>
              </a:rPr>
              <a:t>монархическа ерес намелхиседекяните.Вероятно </a:t>
            </a:r>
            <a:r>
              <a:rPr lang="ru-RU" dirty="0">
                <a:latin typeface="Century" panose="02040604050505020304" pitchFamily="18" charset="0"/>
              </a:rPr>
              <a:t>причината тези чергарски племена да бъдат наречени от византийците с това понятие е асоциацията между циганския закон относно не-циганите </a:t>
            </a:r>
            <a:r>
              <a:rPr lang="ru-RU" dirty="0" smtClean="0">
                <a:latin typeface="Century" panose="02040604050505020304" pitchFamily="18" charset="0"/>
              </a:rPr>
              <a:t>, доктрината </a:t>
            </a:r>
            <a:r>
              <a:rPr lang="ru-RU" dirty="0">
                <a:latin typeface="Century" panose="02040604050505020304" pitchFamily="18" charset="0"/>
              </a:rPr>
              <a:t>за ритуална чистота на мелхиседекяните, част от която било това да не се докосват до </a:t>
            </a:r>
            <a:r>
              <a:rPr lang="ru-RU" dirty="0" smtClean="0">
                <a:latin typeface="Century" panose="02040604050505020304" pitchFamily="18" charset="0"/>
              </a:rPr>
              <a:t>другиго.Понятието </a:t>
            </a:r>
            <a:r>
              <a:rPr lang="ru-RU" dirty="0">
                <a:latin typeface="Century" panose="02040604050505020304" pitchFamily="18" charset="0"/>
              </a:rPr>
              <a:t>„цигани“ не се отнася само до ромите, но и до други чергарски племена, които стъпили в Европа, идвайки от Персия, някъде през 11 </a:t>
            </a:r>
            <a:r>
              <a:rPr lang="ru-RU" dirty="0" smtClean="0">
                <a:latin typeface="Century" panose="02040604050505020304" pitchFamily="18" charset="0"/>
              </a:rPr>
              <a:t>век.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71" y="2776047"/>
            <a:ext cx="3896664" cy="24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4.Емиграцията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524" y="2194560"/>
            <a:ext cx="5607676" cy="42835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миналото циганите са нямали своя писменост и тяхната история може да бъде проследена само по чужди извори. Възможно е гръцката дума Ἀθίγγανοι (атингани), която през IX в. обозначава разпространена във византийска Мала Азия християнска ерес</a:t>
            </a:r>
            <a:r>
              <a:rPr lang="ru-RU" dirty="0" smtClean="0"/>
              <a:t>, </a:t>
            </a:r>
            <a:r>
              <a:rPr lang="ru-RU" dirty="0"/>
              <a:t>впоследствие да е станала едно от наименованията на циганите </a:t>
            </a:r>
            <a:r>
              <a:rPr lang="ru-RU" dirty="0" smtClean="0"/>
              <a:t>Обичайното </a:t>
            </a:r>
            <a:r>
              <a:rPr lang="ru-RU" dirty="0"/>
              <a:t>византийско име за „циганин“ обаче е Αἰγύπτιος, т.е. „египтянин</a:t>
            </a:r>
            <a:r>
              <a:rPr lang="ru-RU" dirty="0" smtClean="0"/>
              <a:t>“. </a:t>
            </a:r>
            <a:r>
              <a:rPr lang="ru-RU" dirty="0"/>
              <a:t>Тази запазена в новогръцкия </a:t>
            </a:r>
            <a:r>
              <a:rPr lang="ru-RU" dirty="0" smtClean="0"/>
              <a:t> </a:t>
            </a:r>
            <a:r>
              <a:rPr lang="ru-RU" dirty="0"/>
              <a:t>и възприета в други европейски езици дума </a:t>
            </a:r>
            <a:r>
              <a:rPr lang="ru-RU" dirty="0" smtClean="0"/>
              <a:t> </a:t>
            </a:r>
            <a:r>
              <a:rPr lang="ru-RU" dirty="0"/>
              <a:t>на пръв поглед сочи, че циганите са дошли в </a:t>
            </a:r>
            <a:r>
              <a:rPr lang="ru-RU" dirty="0" smtClean="0"/>
              <a:t>Европа от Египет.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390919"/>
            <a:ext cx="2184808" cy="2446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964" y="4336316"/>
            <a:ext cx="3150980" cy="20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14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39</TotalTime>
  <Words>372</Words>
  <Application>Microsoft Office PowerPoint</Application>
  <PresentationFormat>По избор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6" baseType="lpstr">
      <vt:lpstr>Vapor Trail</vt:lpstr>
      <vt:lpstr>Международен ден  на ромите</vt:lpstr>
      <vt:lpstr>1.История</vt:lpstr>
      <vt:lpstr>2.Ромите</vt:lpstr>
      <vt:lpstr>3.названия</vt:lpstr>
      <vt:lpstr>4.Емиграцията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Междънароден ден       на ромите</dc:title>
  <dc:creator>6</dc:creator>
  <cp:lastModifiedBy>user</cp:lastModifiedBy>
  <cp:revision>7</cp:revision>
  <dcterms:created xsi:type="dcterms:W3CDTF">2019-03-22T11:41:29Z</dcterms:created>
  <dcterms:modified xsi:type="dcterms:W3CDTF">2019-03-29T14:25:03Z</dcterms:modified>
</cp:coreProperties>
</file>