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3" r:id="rId10"/>
    <p:sldId id="264" r:id="rId11"/>
    <p:sldId id="265" r:id="rId12"/>
    <p:sldId id="266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Заглавен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696B270-BCBC-49A4-B495-FAA1B027C3A4}" type="datetimeFigureOut">
              <a:rPr lang="bg-BG" smtClean="0"/>
              <a:t>8.3.2019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264D499-9F5C-499A-98FA-E8C49C1652E8}" type="slidenum">
              <a:rPr lang="bg-BG" smtClean="0"/>
              <a:t>‹#›</a:t>
            </a:fld>
            <a:endParaRPr lang="bg-BG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bg-BG" smtClean="0"/>
              <a:t>Щракнете за редакция стил подзагл. обр.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6B270-BCBC-49A4-B495-FAA1B027C3A4}" type="datetimeFigureOut">
              <a:rPr lang="bg-BG" smtClean="0"/>
              <a:t>8.3.2019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4D499-9F5C-499A-98FA-E8C49C1652E8}" type="slidenum">
              <a:rPr lang="bg-BG" smtClean="0"/>
              <a:t>‹#›</a:t>
            </a:fld>
            <a:endParaRPr lang="bg-BG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6B270-BCBC-49A4-B495-FAA1B027C3A4}" type="datetimeFigureOut">
              <a:rPr lang="bg-BG" smtClean="0"/>
              <a:t>8.3.2019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4D499-9F5C-499A-98FA-E8C49C1652E8}" type="slidenum">
              <a:rPr lang="bg-BG" smtClean="0"/>
              <a:t>‹#›</a:t>
            </a:fld>
            <a:endParaRPr lang="bg-BG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6B270-BCBC-49A4-B495-FAA1B027C3A4}" type="datetimeFigureOut">
              <a:rPr lang="bg-BG" smtClean="0"/>
              <a:t>8.3.2019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4D499-9F5C-499A-98FA-E8C49C1652E8}" type="slidenum">
              <a:rPr lang="bg-BG" smtClean="0"/>
              <a:t>‹#›</a:t>
            </a:fld>
            <a:endParaRPr lang="bg-BG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6B270-BCBC-49A4-B495-FAA1B027C3A4}" type="datetimeFigureOut">
              <a:rPr lang="bg-BG" smtClean="0"/>
              <a:t>8.3.2019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4D499-9F5C-499A-98FA-E8C49C1652E8}" type="slidenum">
              <a:rPr lang="bg-BG" smtClean="0"/>
              <a:t>‹#›</a:t>
            </a:fld>
            <a:endParaRPr lang="bg-BG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6B270-BCBC-49A4-B495-FAA1B027C3A4}" type="datetimeFigureOut">
              <a:rPr lang="bg-BG" smtClean="0"/>
              <a:t>8.3.2019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4D499-9F5C-499A-98FA-E8C49C1652E8}" type="slidenum">
              <a:rPr lang="bg-BG" smtClean="0"/>
              <a:t>‹#›</a:t>
            </a:fld>
            <a:endParaRPr lang="bg-BG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 smtClean="0"/>
              <a:t>Редакт. стил загл. образец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6B270-BCBC-49A4-B495-FAA1B027C3A4}" type="datetimeFigureOut">
              <a:rPr lang="bg-BG" smtClean="0"/>
              <a:t>8.3.2019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4D499-9F5C-499A-98FA-E8C49C1652E8}" type="slidenum">
              <a:rPr lang="bg-BG" smtClean="0"/>
              <a:t>‹#›</a:t>
            </a:fld>
            <a:endParaRPr lang="bg-BG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6B270-BCBC-49A4-B495-FAA1B027C3A4}" type="datetimeFigureOut">
              <a:rPr lang="bg-BG" smtClean="0"/>
              <a:t>8.3.2019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4D499-9F5C-499A-98FA-E8C49C1652E8}" type="slidenum">
              <a:rPr lang="bg-BG" smtClean="0"/>
              <a:t>‹#›</a:t>
            </a:fld>
            <a:endParaRPr lang="bg-BG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6B270-BCBC-49A4-B495-FAA1B027C3A4}" type="datetimeFigureOut">
              <a:rPr lang="bg-BG" smtClean="0"/>
              <a:t>8.3.2019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4D499-9F5C-499A-98FA-E8C49C1652E8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bg-BG" smtClean="0"/>
              <a:t>Редакт. стил загл. образец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6B270-BCBC-49A4-B495-FAA1B027C3A4}" type="datetimeFigureOut">
              <a:rPr lang="bg-BG" smtClean="0"/>
              <a:t>8.3.2019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4D499-9F5C-499A-98FA-E8C49C1652E8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bg-BG" smtClean="0"/>
              <a:t>Редакт. стил загл. образец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bg-BG" smtClean="0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6B270-BCBC-49A4-B495-FAA1B027C3A4}" type="datetimeFigureOut">
              <a:rPr lang="bg-BG" smtClean="0"/>
              <a:t>8.3.2019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4D499-9F5C-499A-98FA-E8C49C1652E8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2696B270-BCBC-49A4-B495-FAA1B027C3A4}" type="datetimeFigureOut">
              <a:rPr lang="bg-BG" smtClean="0"/>
              <a:t>8.3.2019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0264D499-9F5C-499A-98FA-E8C49C1652E8}" type="slidenum">
              <a:rPr lang="bg-BG" smtClean="0"/>
              <a:t>‹#›</a:t>
            </a:fld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bg.wikipedia.org/wiki/%D0%9D%D0%BE%D0%B2%D0%BE%D0%BB%D1%83%D0%BD%D0%B8%D0%B5" TargetMode="External"/><Relationship Id="rId2" Type="http://schemas.openxmlformats.org/officeDocument/2006/relationships/hyperlink" Target="https://bg.wikipedia.org/wiki/%D0%9F%D0%B0%D1%81%D1%85%D0%B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bg.wikipedia.org/wiki/%D0%93%D1%80%D0%B8%D0%B3%D0%BE%D1%80%D0%B8%D0%B0%D0%BD%D1%81%D0%BA%D0%B8_%D0%BA%D0%B0%D0%BB%D0%B5%D0%BD%D0%B4%D0%B0%D1%80" TargetMode="External"/><Relationship Id="rId5" Type="http://schemas.openxmlformats.org/officeDocument/2006/relationships/hyperlink" Target="https://bg.wikipedia.org/wiki/%D0%92%D0%B5%D0%BB%D0%B8%D0%BA%D0%B4%D0%B5%D0%BD#cite_note-3" TargetMode="External"/><Relationship Id="rId4" Type="http://schemas.openxmlformats.org/officeDocument/2006/relationships/hyperlink" Target="https://bg.wikipedia.org/wiki/%D0%9F%D1%8A%D0%BB%D0%BD%D0%BE%D0%BB%D1%83%D0%BD%D0%B8%D0%B5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g-BG" dirty="0" smtClean="0"/>
              <a:t>Великде</a:t>
            </a:r>
            <a:r>
              <a:rPr lang="bg-BG" dirty="0"/>
              <a:t>н</a:t>
            </a:r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bg-BG" dirty="0" smtClean="0"/>
              <a:t>Представено от Цветанка 11ти клас </a:t>
            </a:r>
          </a:p>
          <a:p>
            <a:r>
              <a:rPr lang="bg-BG" dirty="0" smtClean="0"/>
              <a:t>Приятно четене! </a:t>
            </a:r>
            <a:r>
              <a:rPr lang="bg-BG" dirty="0" smtClean="0">
                <a:sym typeface="Wingdings" pitchFamily="2" charset="2"/>
              </a:rPr>
              <a:t>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869527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съдържание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err="1"/>
              <a:t>Страстната</a:t>
            </a:r>
            <a:r>
              <a:rPr lang="ru-RU" dirty="0"/>
              <a:t> седмица (наречена </a:t>
            </a:r>
            <a:r>
              <a:rPr lang="ru-RU" dirty="0" err="1"/>
              <a:t>още</a:t>
            </a:r>
            <a:r>
              <a:rPr lang="ru-RU" dirty="0"/>
              <a:t> </a:t>
            </a:r>
            <a:r>
              <a:rPr lang="ru-RU" dirty="0" err="1"/>
              <a:t>Седмицата</a:t>
            </a:r>
            <a:r>
              <a:rPr lang="ru-RU" dirty="0"/>
              <a:t> на </a:t>
            </a:r>
            <a:r>
              <a:rPr lang="ru-RU" dirty="0" err="1"/>
              <a:t>страданията</a:t>
            </a:r>
            <a:r>
              <a:rPr lang="ru-RU" dirty="0"/>
              <a:t>) е </a:t>
            </a:r>
            <a:r>
              <a:rPr lang="ru-RU" dirty="0" err="1"/>
              <a:t>последната</a:t>
            </a:r>
            <a:r>
              <a:rPr lang="ru-RU" dirty="0"/>
              <a:t> седмица от живота на Иисус Христос </a:t>
            </a:r>
            <a:r>
              <a:rPr lang="ru-RU" dirty="0" err="1"/>
              <a:t>преди</a:t>
            </a:r>
            <a:r>
              <a:rPr lang="ru-RU" dirty="0"/>
              <a:t> да </a:t>
            </a:r>
            <a:r>
              <a:rPr lang="ru-RU" dirty="0" err="1"/>
              <a:t>бъде</a:t>
            </a:r>
            <a:r>
              <a:rPr lang="ru-RU" dirty="0"/>
              <a:t> </a:t>
            </a:r>
            <a:r>
              <a:rPr lang="ru-RU" dirty="0" err="1"/>
              <a:t>разпънат</a:t>
            </a:r>
            <a:r>
              <a:rPr lang="ru-RU" dirty="0"/>
              <a:t> на </a:t>
            </a:r>
            <a:r>
              <a:rPr lang="ru-RU" dirty="0" err="1"/>
              <a:t>кръст</a:t>
            </a:r>
            <a:r>
              <a:rPr lang="ru-RU" dirty="0"/>
              <a:t>. </a:t>
            </a:r>
            <a:r>
              <a:rPr lang="ru-RU" dirty="0" err="1"/>
              <a:t>Започва</a:t>
            </a:r>
            <a:r>
              <a:rPr lang="ru-RU" dirty="0"/>
              <a:t> с </a:t>
            </a:r>
            <a:r>
              <a:rPr lang="ru-RU" dirty="0" err="1"/>
              <a:t>тържественото</a:t>
            </a:r>
            <a:r>
              <a:rPr lang="ru-RU" dirty="0"/>
              <a:t> </a:t>
            </a:r>
            <a:r>
              <a:rPr lang="ru-RU" dirty="0" err="1"/>
              <a:t>Му</a:t>
            </a:r>
            <a:r>
              <a:rPr lang="ru-RU" dirty="0"/>
              <a:t> </a:t>
            </a:r>
            <a:r>
              <a:rPr lang="ru-RU" dirty="0" err="1"/>
              <a:t>влизане</a:t>
            </a:r>
            <a:r>
              <a:rPr lang="ru-RU" dirty="0"/>
              <a:t> в </a:t>
            </a:r>
            <a:r>
              <a:rPr lang="ru-RU" dirty="0" err="1"/>
              <a:t>Йерусалим</a:t>
            </a:r>
            <a:r>
              <a:rPr lang="ru-RU" dirty="0"/>
              <a:t> и </a:t>
            </a:r>
            <a:r>
              <a:rPr lang="ru-RU" dirty="0" err="1"/>
              <a:t>завършва</a:t>
            </a:r>
            <a:r>
              <a:rPr lang="ru-RU" dirty="0"/>
              <a:t> с </a:t>
            </a:r>
            <a:r>
              <a:rPr lang="ru-RU" dirty="0" err="1"/>
              <a:t>Неговото</a:t>
            </a:r>
            <a:r>
              <a:rPr lang="ru-RU" dirty="0"/>
              <a:t> </a:t>
            </a:r>
            <a:r>
              <a:rPr lang="ru-RU" dirty="0" err="1"/>
              <a:t>Възкресение</a:t>
            </a:r>
            <a:r>
              <a:rPr lang="ru-RU" dirty="0"/>
              <a:t>. </a:t>
            </a:r>
            <a:r>
              <a:rPr lang="ru-RU" dirty="0" err="1"/>
              <a:t>Всеки</a:t>
            </a:r>
            <a:r>
              <a:rPr lang="ru-RU" dirty="0"/>
              <a:t> </a:t>
            </a:r>
            <a:r>
              <a:rPr lang="ru-RU" dirty="0" err="1"/>
              <a:t>ден</a:t>
            </a:r>
            <a:r>
              <a:rPr lang="ru-RU" dirty="0"/>
              <a:t> от </a:t>
            </a:r>
            <a:r>
              <a:rPr lang="ru-RU" dirty="0" err="1"/>
              <a:t>тази</a:t>
            </a:r>
            <a:r>
              <a:rPr lang="ru-RU" dirty="0"/>
              <a:t> седмица се </a:t>
            </a:r>
            <a:r>
              <a:rPr lang="ru-RU" dirty="0" err="1"/>
              <a:t>нарича</a:t>
            </a:r>
            <a:r>
              <a:rPr lang="ru-RU" dirty="0"/>
              <a:t> велик – Велики </a:t>
            </a:r>
            <a:r>
              <a:rPr lang="ru-RU" dirty="0" err="1"/>
              <a:t>понеделник</a:t>
            </a:r>
            <a:r>
              <a:rPr lang="ru-RU" dirty="0"/>
              <a:t>, Велики вторник и </a:t>
            </a:r>
            <a:r>
              <a:rPr lang="ru-RU" dirty="0" err="1"/>
              <a:t>така</a:t>
            </a:r>
            <a:r>
              <a:rPr lang="ru-RU" dirty="0"/>
              <a:t> </a:t>
            </a:r>
            <a:r>
              <a:rPr lang="ru-RU" dirty="0" err="1"/>
              <a:t>нататък</a:t>
            </a:r>
            <a:r>
              <a:rPr lang="ru-RU" dirty="0"/>
              <a:t>. </a:t>
            </a:r>
            <a:r>
              <a:rPr lang="ru-RU" dirty="0" err="1"/>
              <a:t>Тя</a:t>
            </a:r>
            <a:r>
              <a:rPr lang="ru-RU" dirty="0"/>
              <a:t> е </a:t>
            </a:r>
            <a:r>
              <a:rPr lang="ru-RU" dirty="0" err="1"/>
              <a:t>последната</a:t>
            </a:r>
            <a:r>
              <a:rPr lang="ru-RU" dirty="0"/>
              <a:t> седмица на </a:t>
            </a:r>
            <a:r>
              <a:rPr lang="ru-RU" dirty="0" err="1"/>
              <a:t>Великия</a:t>
            </a:r>
            <a:r>
              <a:rPr lang="ru-RU" dirty="0"/>
              <a:t> пост и на </a:t>
            </a:r>
            <a:r>
              <a:rPr lang="ru-RU" dirty="0" err="1"/>
              <a:t>всеки</a:t>
            </a:r>
            <a:r>
              <a:rPr lang="ru-RU" dirty="0"/>
              <a:t> един </a:t>
            </a:r>
            <a:r>
              <a:rPr lang="ru-RU" dirty="0" err="1"/>
              <a:t>ден</a:t>
            </a:r>
            <a:r>
              <a:rPr lang="ru-RU" dirty="0"/>
              <a:t> от </a:t>
            </a:r>
            <a:r>
              <a:rPr lang="ru-RU" dirty="0" err="1"/>
              <a:t>нея</a:t>
            </a:r>
            <a:r>
              <a:rPr lang="ru-RU" dirty="0"/>
              <a:t> се </a:t>
            </a:r>
            <a:r>
              <a:rPr lang="ru-RU" dirty="0" err="1"/>
              <a:t>извършват</a:t>
            </a:r>
            <a:r>
              <a:rPr lang="ru-RU" dirty="0"/>
              <a:t> </a:t>
            </a:r>
            <a:r>
              <a:rPr lang="ru-RU" dirty="0" err="1"/>
              <a:t>специални</a:t>
            </a:r>
            <a:r>
              <a:rPr lang="ru-RU" dirty="0"/>
              <a:t> </a:t>
            </a:r>
            <a:r>
              <a:rPr lang="ru-RU" dirty="0" err="1"/>
              <a:t>църковни</a:t>
            </a:r>
            <a:r>
              <a:rPr lang="ru-RU" dirty="0"/>
              <a:t> </a:t>
            </a:r>
            <a:r>
              <a:rPr lang="ru-RU" dirty="0" err="1"/>
              <a:t>служби</a:t>
            </a:r>
            <a:r>
              <a:rPr lang="ru-RU" dirty="0"/>
              <a:t>. </a:t>
            </a:r>
            <a:r>
              <a:rPr lang="ru-RU" dirty="0" err="1"/>
              <a:t>Тази</a:t>
            </a:r>
            <a:r>
              <a:rPr lang="ru-RU" dirty="0"/>
              <a:t> седмица </a:t>
            </a:r>
            <a:r>
              <a:rPr lang="ru-RU" dirty="0" err="1"/>
              <a:t>завършва</a:t>
            </a:r>
            <a:r>
              <a:rPr lang="ru-RU" dirty="0"/>
              <a:t> с </a:t>
            </a:r>
            <a:r>
              <a:rPr lang="ru-RU" dirty="0" err="1"/>
              <a:t>Великден</a:t>
            </a:r>
            <a:r>
              <a:rPr lang="ru-RU" dirty="0"/>
              <a:t>. </a:t>
            </a:r>
            <a:r>
              <a:rPr lang="ru-RU" dirty="0" err="1"/>
              <a:t>Великденската</a:t>
            </a:r>
            <a:r>
              <a:rPr lang="ru-RU" dirty="0"/>
              <a:t> служба </a:t>
            </a:r>
            <a:r>
              <a:rPr lang="ru-RU" dirty="0" err="1"/>
              <a:t>започва</a:t>
            </a:r>
            <a:r>
              <a:rPr lang="ru-RU" dirty="0"/>
              <a:t> в </a:t>
            </a:r>
            <a:r>
              <a:rPr lang="ru-RU" dirty="0" err="1"/>
              <a:t>събота</a:t>
            </a:r>
            <a:r>
              <a:rPr lang="ru-RU" dirty="0"/>
              <a:t> вечер и след </a:t>
            </a:r>
            <a:r>
              <a:rPr lang="ru-RU" dirty="0" err="1"/>
              <a:t>приемане</a:t>
            </a:r>
            <a:r>
              <a:rPr lang="ru-RU" dirty="0"/>
              <a:t> на </a:t>
            </a:r>
            <a:r>
              <a:rPr lang="ru-RU" dirty="0" err="1"/>
              <a:t>благодатния</a:t>
            </a:r>
            <a:r>
              <a:rPr lang="ru-RU" dirty="0"/>
              <a:t> </a:t>
            </a:r>
            <a:r>
              <a:rPr lang="ru-RU" dirty="0" err="1"/>
              <a:t>огън</a:t>
            </a:r>
            <a:r>
              <a:rPr lang="ru-RU" dirty="0"/>
              <a:t> от </a:t>
            </a:r>
            <a:r>
              <a:rPr lang="ru-RU" dirty="0" err="1"/>
              <a:t>свещеника</a:t>
            </a:r>
            <a:r>
              <a:rPr lang="ru-RU" dirty="0"/>
              <a:t> се </a:t>
            </a:r>
            <a:r>
              <a:rPr lang="ru-RU" dirty="0" err="1"/>
              <a:t>излиза</a:t>
            </a:r>
            <a:r>
              <a:rPr lang="ru-RU" dirty="0"/>
              <a:t> от храма, </a:t>
            </a:r>
            <a:r>
              <a:rPr lang="ru-RU" dirty="0" err="1"/>
              <a:t>бият</a:t>
            </a:r>
            <a:r>
              <a:rPr lang="ru-RU" dirty="0"/>
              <a:t> </a:t>
            </a:r>
            <a:r>
              <a:rPr lang="ru-RU" dirty="0" err="1"/>
              <a:t>камбаните</a:t>
            </a:r>
            <a:r>
              <a:rPr lang="ru-RU" dirty="0"/>
              <a:t> и точно в </a:t>
            </a:r>
            <a:r>
              <a:rPr lang="ru-RU" dirty="0" err="1"/>
              <a:t>полунощ</a:t>
            </a:r>
            <a:r>
              <a:rPr lang="ru-RU" dirty="0"/>
              <a:t> се </a:t>
            </a:r>
            <a:r>
              <a:rPr lang="ru-RU" dirty="0" err="1"/>
              <a:t>възгласява</a:t>
            </a:r>
            <a:r>
              <a:rPr lang="ru-RU" dirty="0"/>
              <a:t> </a:t>
            </a:r>
            <a:r>
              <a:rPr lang="ru-RU" dirty="0" err="1"/>
              <a:t>Великденския</a:t>
            </a:r>
            <a:r>
              <a:rPr lang="ru-RU" dirty="0"/>
              <a:t> </a:t>
            </a:r>
            <a:r>
              <a:rPr lang="ru-RU" dirty="0" err="1"/>
              <a:t>поздрав</a:t>
            </a:r>
            <a:r>
              <a:rPr lang="ru-RU" dirty="0"/>
              <a:t> „Христос воскресе“ и се </a:t>
            </a:r>
            <a:r>
              <a:rPr lang="ru-RU" dirty="0" err="1"/>
              <a:t>отговаря</a:t>
            </a:r>
            <a:r>
              <a:rPr lang="ru-RU" dirty="0"/>
              <a:t> „Воистину воскресе“. Чете се </a:t>
            </a:r>
            <a:r>
              <a:rPr lang="ru-RU" dirty="0" err="1"/>
              <a:t>Евангелието</a:t>
            </a:r>
            <a:r>
              <a:rPr lang="ru-RU" dirty="0"/>
              <a:t>, </a:t>
            </a:r>
            <a:r>
              <a:rPr lang="ru-RU" dirty="0" err="1"/>
              <a:t>свещеникът</a:t>
            </a:r>
            <a:r>
              <a:rPr lang="ru-RU" dirty="0"/>
              <a:t> </a:t>
            </a:r>
            <a:r>
              <a:rPr lang="ru-RU" dirty="0" err="1"/>
              <a:t>отваря</a:t>
            </a:r>
            <a:r>
              <a:rPr lang="ru-RU" dirty="0"/>
              <a:t> </a:t>
            </a:r>
            <a:r>
              <a:rPr lang="ru-RU" dirty="0" err="1"/>
              <a:t>вратите</a:t>
            </a:r>
            <a:r>
              <a:rPr lang="ru-RU" dirty="0"/>
              <a:t> на храма, </a:t>
            </a:r>
            <a:r>
              <a:rPr lang="ru-RU" dirty="0" err="1"/>
              <a:t>символизирайки</a:t>
            </a:r>
            <a:r>
              <a:rPr lang="ru-RU" dirty="0"/>
              <a:t> Христос, </a:t>
            </a:r>
            <a:r>
              <a:rPr lang="ru-RU" dirty="0" err="1"/>
              <a:t>който</a:t>
            </a:r>
            <a:r>
              <a:rPr lang="ru-RU" dirty="0"/>
              <a:t> отворил </a:t>
            </a:r>
            <a:r>
              <a:rPr lang="ru-RU" dirty="0" err="1"/>
              <a:t>райските</a:t>
            </a:r>
            <a:r>
              <a:rPr lang="ru-RU" dirty="0"/>
              <a:t> двери и с </a:t>
            </a:r>
            <a:r>
              <a:rPr lang="ru-RU" dirty="0" err="1"/>
              <a:t>пеене</a:t>
            </a:r>
            <a:r>
              <a:rPr lang="ru-RU" dirty="0"/>
              <a:t> на Канона на </a:t>
            </a:r>
            <a:r>
              <a:rPr lang="ru-RU" dirty="0" err="1"/>
              <a:t>празника</a:t>
            </a:r>
            <a:r>
              <a:rPr lang="ru-RU" dirty="0"/>
              <a:t> – </a:t>
            </a:r>
            <a:r>
              <a:rPr lang="ru-RU" dirty="0" err="1"/>
              <a:t>Воскресенния</a:t>
            </a:r>
            <a:r>
              <a:rPr lang="ru-RU" dirty="0"/>
              <a:t> </a:t>
            </a:r>
            <a:r>
              <a:rPr lang="ru-RU" dirty="0" err="1"/>
              <a:t>ден</a:t>
            </a:r>
            <a:r>
              <a:rPr lang="ru-RU" dirty="0"/>
              <a:t>, се </a:t>
            </a:r>
            <a:r>
              <a:rPr lang="ru-RU" dirty="0" err="1"/>
              <a:t>влиза</a:t>
            </a:r>
            <a:r>
              <a:rPr lang="ru-RU" dirty="0"/>
              <a:t> в храма за света литургия.</a:t>
            </a:r>
          </a:p>
          <a:p>
            <a:endParaRPr lang="ru-RU" dirty="0"/>
          </a:p>
          <a:p>
            <a:r>
              <a:rPr lang="ru-RU" dirty="0" err="1"/>
              <a:t>Именници</a:t>
            </a:r>
            <a:r>
              <a:rPr lang="ru-RU" dirty="0"/>
              <a:t>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Величка</a:t>
            </a:r>
            <a:r>
              <a:rPr lang="ru-RU" dirty="0"/>
              <a:t>, </a:t>
            </a:r>
            <a:r>
              <a:rPr lang="ru-RU" dirty="0" err="1"/>
              <a:t>Виличка</a:t>
            </a:r>
            <a:r>
              <a:rPr lang="ru-RU" dirty="0"/>
              <a:t>, Величко, </a:t>
            </a:r>
            <a:r>
              <a:rPr lang="ru-RU" dirty="0" err="1"/>
              <a:t>Виличко</a:t>
            </a:r>
            <a:r>
              <a:rPr lang="ru-RU" dirty="0"/>
              <a:t>, Велика, </a:t>
            </a:r>
            <a:r>
              <a:rPr lang="ru-RU" dirty="0" err="1"/>
              <a:t>Велизара</a:t>
            </a:r>
            <a:r>
              <a:rPr lang="ru-RU" dirty="0"/>
              <a:t>, Пасха, </a:t>
            </a:r>
            <a:r>
              <a:rPr lang="ru-RU" dirty="0" err="1"/>
              <a:t>Паскуалина</a:t>
            </a:r>
            <a:r>
              <a:rPr lang="ru-RU" dirty="0"/>
              <a:t>, </a:t>
            </a:r>
            <a:r>
              <a:rPr lang="ru-RU" dirty="0" err="1"/>
              <a:t>Паскалина</a:t>
            </a:r>
            <a:r>
              <a:rPr lang="ru-RU" dirty="0"/>
              <a:t>, </a:t>
            </a:r>
            <a:r>
              <a:rPr lang="ru-RU" dirty="0" err="1"/>
              <a:t>Паскуалино</a:t>
            </a:r>
            <a:r>
              <a:rPr lang="ru-RU" dirty="0"/>
              <a:t>, </a:t>
            </a:r>
            <a:r>
              <a:rPr lang="ru-RU" dirty="0" err="1"/>
              <a:t>Паскал</a:t>
            </a:r>
            <a:r>
              <a:rPr lang="ru-RU" dirty="0"/>
              <a:t>.</a:t>
            </a:r>
            <a:endParaRPr lang="bg-BG" dirty="0"/>
          </a:p>
        </p:txBody>
      </p:sp>
      <p:sp>
        <p:nvSpPr>
          <p:cNvPr id="3" name="Заглавие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Страстната седмица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819691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съдържание 1"/>
          <p:cNvSpPr>
            <a:spLocks noGrp="1"/>
          </p:cNvSpPr>
          <p:nvPr>
            <p:ph idx="1"/>
          </p:nvPr>
        </p:nvSpPr>
        <p:spPr>
          <a:xfrm>
            <a:off x="251521" y="1988841"/>
            <a:ext cx="4320480" cy="4680520"/>
          </a:xfrm>
        </p:spPr>
        <p:txBody>
          <a:bodyPr/>
          <a:lstStyle/>
          <a:p>
            <a:r>
              <a:rPr lang="ru-RU" dirty="0" err="1"/>
              <a:t>Великденските</a:t>
            </a:r>
            <a:r>
              <a:rPr lang="ru-RU" dirty="0"/>
              <a:t> яйца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специално</a:t>
            </a:r>
            <a:r>
              <a:rPr lang="ru-RU" dirty="0"/>
              <a:t> </a:t>
            </a:r>
            <a:r>
              <a:rPr lang="ru-RU" dirty="0" err="1"/>
              <a:t>боядисани</a:t>
            </a:r>
            <a:r>
              <a:rPr lang="ru-RU" dirty="0"/>
              <a:t> или </a:t>
            </a:r>
            <a:r>
              <a:rPr lang="ru-RU" dirty="0" err="1"/>
              <a:t>нарисувани</a:t>
            </a:r>
            <a:r>
              <a:rPr lang="ru-RU" dirty="0"/>
              <a:t> яйца, </a:t>
            </a:r>
            <a:r>
              <a:rPr lang="ru-RU" dirty="0" err="1"/>
              <a:t>които</a:t>
            </a:r>
            <a:r>
              <a:rPr lang="ru-RU" dirty="0"/>
              <a:t> се </a:t>
            </a:r>
            <a:r>
              <a:rPr lang="ru-RU" dirty="0" err="1"/>
              <a:t>поднасят</a:t>
            </a:r>
            <a:r>
              <a:rPr lang="ru-RU" dirty="0"/>
              <a:t> на </a:t>
            </a:r>
            <a:r>
              <a:rPr lang="ru-RU" dirty="0" err="1"/>
              <a:t>Великден</a:t>
            </a:r>
            <a:r>
              <a:rPr lang="ru-RU" dirty="0"/>
              <a:t>, </a:t>
            </a:r>
            <a:r>
              <a:rPr lang="ru-RU" dirty="0" err="1"/>
              <a:t>през</a:t>
            </a:r>
            <a:r>
              <a:rPr lang="ru-RU" dirty="0"/>
              <a:t> </a:t>
            </a:r>
            <a:r>
              <a:rPr lang="ru-RU" dirty="0" err="1"/>
              <a:t>пролетта</a:t>
            </a:r>
            <a:r>
              <a:rPr lang="ru-RU" dirty="0"/>
              <a:t>. </a:t>
            </a:r>
            <a:r>
              <a:rPr lang="ru-RU" dirty="0" err="1"/>
              <a:t>Най-важният</a:t>
            </a:r>
            <a:r>
              <a:rPr lang="ru-RU" dirty="0"/>
              <a:t> </a:t>
            </a:r>
            <a:r>
              <a:rPr lang="ru-RU" dirty="0" err="1"/>
              <a:t>цвят</a:t>
            </a:r>
            <a:r>
              <a:rPr lang="ru-RU" dirty="0"/>
              <a:t> е </a:t>
            </a:r>
            <a:r>
              <a:rPr lang="ru-RU" dirty="0" err="1"/>
              <a:t>червеният</a:t>
            </a:r>
            <a:r>
              <a:rPr lang="ru-RU" dirty="0"/>
              <a:t>. </a:t>
            </a:r>
            <a:r>
              <a:rPr lang="ru-RU" dirty="0" err="1"/>
              <a:t>Освен</a:t>
            </a:r>
            <a:r>
              <a:rPr lang="ru-RU" dirty="0"/>
              <a:t> в </a:t>
            </a:r>
            <a:r>
              <a:rPr lang="ru-RU" dirty="0" err="1"/>
              <a:t>други</a:t>
            </a:r>
            <a:r>
              <a:rPr lang="ru-RU" dirty="0"/>
              <a:t> </a:t>
            </a:r>
            <a:r>
              <a:rPr lang="ru-RU" dirty="0" err="1"/>
              <a:t>цветове</a:t>
            </a:r>
            <a:r>
              <a:rPr lang="ru-RU" dirty="0"/>
              <a:t>, </a:t>
            </a:r>
            <a:r>
              <a:rPr lang="ru-RU" dirty="0" err="1"/>
              <a:t>яйцата</a:t>
            </a:r>
            <a:r>
              <a:rPr lang="ru-RU" dirty="0"/>
              <a:t> </a:t>
            </a:r>
            <a:r>
              <a:rPr lang="ru-RU" dirty="0" err="1"/>
              <a:t>могат</a:t>
            </a:r>
            <a:r>
              <a:rPr lang="ru-RU" dirty="0"/>
              <a:t> да се </a:t>
            </a:r>
            <a:r>
              <a:rPr lang="ru-RU" dirty="0" err="1"/>
              <a:t>боядисват</a:t>
            </a:r>
            <a:r>
              <a:rPr lang="ru-RU" dirty="0"/>
              <a:t> и </a:t>
            </a:r>
            <a:r>
              <a:rPr lang="ru-RU" dirty="0" err="1"/>
              <a:t>украсяват</a:t>
            </a:r>
            <a:r>
              <a:rPr lang="ru-RU" dirty="0"/>
              <a:t> с </a:t>
            </a:r>
            <a:r>
              <a:rPr lang="ru-RU" dirty="0" err="1"/>
              <a:t>различни</a:t>
            </a:r>
            <a:r>
              <a:rPr lang="ru-RU" dirty="0"/>
              <a:t> </a:t>
            </a:r>
            <a:r>
              <a:rPr lang="ru-RU" dirty="0" err="1"/>
              <a:t>орнаменти</a:t>
            </a:r>
            <a:r>
              <a:rPr lang="ru-RU" dirty="0"/>
              <a:t>, </a:t>
            </a:r>
            <a:r>
              <a:rPr lang="ru-RU" dirty="0" err="1"/>
              <a:t>лепенки</a:t>
            </a:r>
            <a:r>
              <a:rPr lang="ru-RU" dirty="0"/>
              <a:t> и т.н.</a:t>
            </a:r>
            <a:endParaRPr lang="bg-BG" dirty="0"/>
          </a:p>
        </p:txBody>
      </p:sp>
      <p:sp>
        <p:nvSpPr>
          <p:cNvPr id="3" name="Заглавие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Великденски яйца</a:t>
            </a:r>
            <a:endParaRPr lang="bg-BG" dirty="0"/>
          </a:p>
        </p:txBody>
      </p:sp>
      <p:pic>
        <p:nvPicPr>
          <p:cNvPr id="4" name="Картина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2331720"/>
            <a:ext cx="3689568" cy="3689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17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съдържание 1"/>
          <p:cNvSpPr>
            <a:spLocks noGrp="1"/>
          </p:cNvSpPr>
          <p:nvPr>
            <p:ph idx="1"/>
          </p:nvPr>
        </p:nvSpPr>
        <p:spPr>
          <a:xfrm>
            <a:off x="699247" y="2248347"/>
            <a:ext cx="6393033" cy="3988965"/>
          </a:xfrm>
        </p:spPr>
        <p:txBody>
          <a:bodyPr>
            <a:normAutofit/>
          </a:bodyPr>
          <a:lstStyle/>
          <a:p>
            <a:r>
              <a:rPr lang="ru-RU" dirty="0"/>
              <a:t>В </a:t>
            </a:r>
            <a:r>
              <a:rPr lang="ru-RU" dirty="0" err="1"/>
              <a:t>България</a:t>
            </a:r>
            <a:r>
              <a:rPr lang="ru-RU" dirty="0"/>
              <a:t> по традиция </a:t>
            </a:r>
            <a:r>
              <a:rPr lang="ru-RU" dirty="0" err="1"/>
              <a:t>яйцата</a:t>
            </a:r>
            <a:r>
              <a:rPr lang="ru-RU" dirty="0"/>
              <a:t> се </a:t>
            </a:r>
            <a:r>
              <a:rPr lang="ru-RU" dirty="0" err="1"/>
              <a:t>боядисват</a:t>
            </a:r>
            <a:r>
              <a:rPr lang="ru-RU" dirty="0"/>
              <a:t> на Велики </a:t>
            </a:r>
            <a:r>
              <a:rPr lang="ru-RU" dirty="0" err="1"/>
              <a:t>четвъртък</a:t>
            </a:r>
            <a:r>
              <a:rPr lang="ru-RU" dirty="0"/>
              <a:t> или Велика </a:t>
            </a:r>
            <a:r>
              <a:rPr lang="ru-RU" dirty="0" err="1"/>
              <a:t>Събота</a:t>
            </a:r>
            <a:r>
              <a:rPr lang="ru-RU" dirty="0"/>
              <a:t>, </a:t>
            </a:r>
            <a:r>
              <a:rPr lang="ru-RU" dirty="0" err="1"/>
              <a:t>като</a:t>
            </a:r>
            <a:r>
              <a:rPr lang="ru-RU" dirty="0"/>
              <a:t> </a:t>
            </a:r>
            <a:r>
              <a:rPr lang="ru-RU" dirty="0" err="1"/>
              <a:t>броят</a:t>
            </a:r>
            <a:r>
              <a:rPr lang="ru-RU" dirty="0"/>
              <a:t> им </a:t>
            </a:r>
            <a:r>
              <a:rPr lang="ru-RU" dirty="0" err="1"/>
              <a:t>зависи</a:t>
            </a:r>
            <a:r>
              <a:rPr lang="ru-RU" dirty="0"/>
              <a:t> от </a:t>
            </a:r>
            <a:r>
              <a:rPr lang="ru-RU" dirty="0" err="1"/>
              <a:t>членовете</a:t>
            </a:r>
            <a:r>
              <a:rPr lang="ru-RU" dirty="0"/>
              <a:t> на </a:t>
            </a:r>
            <a:r>
              <a:rPr lang="ru-RU" dirty="0" err="1"/>
              <a:t>семейството</a:t>
            </a:r>
            <a:r>
              <a:rPr lang="ru-RU" dirty="0"/>
              <a:t>. </a:t>
            </a:r>
            <a:r>
              <a:rPr lang="ru-RU" dirty="0" err="1"/>
              <a:t>Първото</a:t>
            </a:r>
            <a:r>
              <a:rPr lang="ru-RU" dirty="0"/>
              <a:t> се </a:t>
            </a:r>
            <a:r>
              <a:rPr lang="ru-RU" dirty="0" err="1"/>
              <a:t>оцветява</a:t>
            </a:r>
            <a:r>
              <a:rPr lang="ru-RU" dirty="0"/>
              <a:t> </a:t>
            </a:r>
            <a:r>
              <a:rPr lang="ru-RU" dirty="0" err="1"/>
              <a:t>винаги</a:t>
            </a:r>
            <a:r>
              <a:rPr lang="ru-RU" dirty="0"/>
              <a:t> в </a:t>
            </a:r>
            <a:r>
              <a:rPr lang="ru-RU" dirty="0" err="1"/>
              <a:t>червено</a:t>
            </a:r>
            <a:r>
              <a:rPr lang="ru-RU" dirty="0"/>
              <a:t> от </a:t>
            </a:r>
            <a:r>
              <a:rPr lang="ru-RU" dirty="0" err="1"/>
              <a:t>най-възрастната</a:t>
            </a:r>
            <a:r>
              <a:rPr lang="ru-RU" dirty="0"/>
              <a:t> жена. </a:t>
            </a:r>
            <a:r>
              <a:rPr lang="ru-RU" dirty="0" err="1"/>
              <a:t>Докато</a:t>
            </a:r>
            <a:r>
              <a:rPr lang="ru-RU" dirty="0"/>
              <a:t> то е </a:t>
            </a:r>
            <a:r>
              <a:rPr lang="ru-RU" dirty="0" err="1"/>
              <a:t>още</a:t>
            </a:r>
            <a:r>
              <a:rPr lang="ru-RU" dirty="0"/>
              <a:t> </a:t>
            </a:r>
            <a:r>
              <a:rPr lang="ru-RU" dirty="0" err="1"/>
              <a:t>топло</a:t>
            </a:r>
            <a:r>
              <a:rPr lang="ru-RU" dirty="0"/>
              <a:t> и </a:t>
            </a:r>
            <a:r>
              <a:rPr lang="ru-RU" dirty="0" err="1"/>
              <a:t>прясно</a:t>
            </a:r>
            <a:r>
              <a:rPr lang="ru-RU" dirty="0"/>
              <a:t> </a:t>
            </a:r>
            <a:r>
              <a:rPr lang="ru-RU" dirty="0" err="1"/>
              <a:t>боядисано</a:t>
            </a:r>
            <a:r>
              <a:rPr lang="ru-RU" dirty="0"/>
              <a:t>, </a:t>
            </a:r>
            <a:r>
              <a:rPr lang="ru-RU" dirty="0" err="1"/>
              <a:t>тя</a:t>
            </a:r>
            <a:r>
              <a:rPr lang="ru-RU" dirty="0"/>
              <a:t> </a:t>
            </a:r>
            <a:r>
              <a:rPr lang="ru-RU" dirty="0" err="1"/>
              <a:t>рисува</a:t>
            </a:r>
            <a:r>
              <a:rPr lang="ru-RU" dirty="0"/>
              <a:t> </a:t>
            </a:r>
            <a:r>
              <a:rPr lang="ru-RU" dirty="0" err="1"/>
              <a:t>кръстен</a:t>
            </a:r>
            <a:r>
              <a:rPr lang="ru-RU" dirty="0"/>
              <a:t> знак на </a:t>
            </a:r>
            <a:r>
              <a:rPr lang="ru-RU" dirty="0" err="1"/>
              <a:t>челата</a:t>
            </a:r>
            <a:r>
              <a:rPr lang="ru-RU" dirty="0"/>
              <a:t> на </a:t>
            </a:r>
            <a:r>
              <a:rPr lang="ru-RU" dirty="0" err="1"/>
              <a:t>децата</a:t>
            </a:r>
            <a:r>
              <a:rPr lang="ru-RU" dirty="0"/>
              <a:t>, за да </a:t>
            </a:r>
            <a:r>
              <a:rPr lang="ru-RU" dirty="0" err="1"/>
              <a:t>бъдат</a:t>
            </a:r>
            <a:r>
              <a:rPr lang="ru-RU" dirty="0"/>
              <a:t> </a:t>
            </a:r>
            <a:r>
              <a:rPr lang="ru-RU" dirty="0" err="1"/>
              <a:t>здрави</a:t>
            </a:r>
            <a:r>
              <a:rPr lang="ru-RU" dirty="0"/>
              <a:t>.</a:t>
            </a:r>
            <a:endParaRPr lang="bg-BG" dirty="0"/>
          </a:p>
        </p:txBody>
      </p:sp>
      <p:sp>
        <p:nvSpPr>
          <p:cNvPr id="3" name="Заглавие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Български обичаи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61110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съдържание 1"/>
          <p:cNvSpPr>
            <a:spLocks noGrp="1"/>
          </p:cNvSpPr>
          <p:nvPr>
            <p:ph idx="1"/>
          </p:nvPr>
        </p:nvSpPr>
        <p:spPr>
          <a:xfrm>
            <a:off x="323528" y="2060848"/>
            <a:ext cx="4464495" cy="4608511"/>
          </a:xfrm>
        </p:spPr>
        <p:txBody>
          <a:bodyPr>
            <a:normAutofit fontScale="62500" lnSpcReduction="20000"/>
          </a:bodyPr>
          <a:lstStyle/>
          <a:p>
            <a:r>
              <a:rPr lang="ru-RU" dirty="0" err="1"/>
              <a:t>Обредните</a:t>
            </a:r>
            <a:r>
              <a:rPr lang="ru-RU" dirty="0"/>
              <a:t> </a:t>
            </a:r>
            <a:r>
              <a:rPr lang="ru-RU" dirty="0" err="1"/>
              <a:t>хлябове</a:t>
            </a:r>
            <a:r>
              <a:rPr lang="ru-RU" dirty="0"/>
              <a:t>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неотменна</a:t>
            </a:r>
            <a:r>
              <a:rPr lang="ru-RU" dirty="0"/>
              <a:t> част от </a:t>
            </a:r>
            <a:r>
              <a:rPr lang="ru-RU" dirty="0" err="1"/>
              <a:t>традициите</a:t>
            </a:r>
            <a:r>
              <a:rPr lang="ru-RU" dirty="0"/>
              <a:t> на </a:t>
            </a:r>
            <a:r>
              <a:rPr lang="ru-RU" dirty="0" err="1"/>
              <a:t>Великден</a:t>
            </a:r>
            <a:r>
              <a:rPr lang="ru-RU" dirty="0"/>
              <a:t>. </a:t>
            </a:r>
            <a:r>
              <a:rPr lang="ru-RU" dirty="0" err="1"/>
              <a:t>Обикновено</a:t>
            </a:r>
            <a:r>
              <a:rPr lang="ru-RU" dirty="0"/>
              <a:t> се правят в </a:t>
            </a:r>
            <a:r>
              <a:rPr lang="ru-RU" dirty="0" err="1"/>
              <a:t>кръгла</a:t>
            </a:r>
            <a:r>
              <a:rPr lang="ru-RU" dirty="0"/>
              <a:t> форма и се </a:t>
            </a:r>
            <a:r>
              <a:rPr lang="ru-RU" dirty="0" err="1"/>
              <a:t>украсяват</a:t>
            </a:r>
            <a:r>
              <a:rPr lang="ru-RU" dirty="0"/>
              <a:t> с </a:t>
            </a:r>
            <a:r>
              <a:rPr lang="ru-RU" dirty="0" err="1"/>
              <a:t>плетеници</a:t>
            </a:r>
            <a:r>
              <a:rPr lang="ru-RU" dirty="0"/>
              <a:t>, </a:t>
            </a:r>
            <a:r>
              <a:rPr lang="ru-RU" dirty="0" err="1"/>
              <a:t>като</a:t>
            </a:r>
            <a:r>
              <a:rPr lang="ru-RU" dirty="0"/>
              <a:t> в </a:t>
            </a:r>
            <a:r>
              <a:rPr lang="ru-RU" dirty="0" err="1"/>
              <a:t>средата</a:t>
            </a:r>
            <a:r>
              <a:rPr lang="ru-RU" dirty="0"/>
              <a:t> им се </a:t>
            </a:r>
            <a:r>
              <a:rPr lang="ru-RU" dirty="0" err="1"/>
              <a:t>слага</a:t>
            </a:r>
            <a:r>
              <a:rPr lang="ru-RU" dirty="0"/>
              <a:t> </a:t>
            </a:r>
            <a:r>
              <a:rPr lang="ru-RU" dirty="0" err="1"/>
              <a:t>червено</a:t>
            </a:r>
            <a:r>
              <a:rPr lang="ru-RU" dirty="0"/>
              <a:t> яйце. В </a:t>
            </a:r>
            <a:r>
              <a:rPr lang="ru-RU" dirty="0" err="1"/>
              <a:t>България</a:t>
            </a:r>
            <a:r>
              <a:rPr lang="ru-RU" dirty="0"/>
              <a:t> по традиция се </a:t>
            </a:r>
            <a:r>
              <a:rPr lang="ru-RU" dirty="0" err="1"/>
              <a:t>замесват</a:t>
            </a:r>
            <a:r>
              <a:rPr lang="ru-RU" dirty="0"/>
              <a:t> в </a:t>
            </a:r>
            <a:r>
              <a:rPr lang="ru-RU" dirty="0" err="1"/>
              <a:t>четвъртъка</a:t>
            </a:r>
            <a:r>
              <a:rPr lang="ru-RU" dirty="0"/>
              <a:t> </a:t>
            </a:r>
            <a:r>
              <a:rPr lang="ru-RU" dirty="0" err="1"/>
              <a:t>преди</a:t>
            </a:r>
            <a:r>
              <a:rPr lang="ru-RU" dirty="0"/>
              <a:t> </a:t>
            </a:r>
            <a:r>
              <a:rPr lang="ru-RU" dirty="0" err="1"/>
              <a:t>Великден</a:t>
            </a:r>
            <a:r>
              <a:rPr lang="ru-RU" dirty="0"/>
              <a:t>, в </a:t>
            </a:r>
            <a:r>
              <a:rPr lang="ru-RU" dirty="0" err="1"/>
              <a:t>Гърция</a:t>
            </a:r>
            <a:r>
              <a:rPr lang="ru-RU" dirty="0"/>
              <a:t> – в </a:t>
            </a:r>
            <a:r>
              <a:rPr lang="ru-RU" dirty="0" err="1"/>
              <a:t>петък</a:t>
            </a:r>
            <a:r>
              <a:rPr lang="ru-RU" dirty="0"/>
              <a:t> и др.</a:t>
            </a:r>
          </a:p>
          <a:p>
            <a:endParaRPr lang="ru-RU" dirty="0"/>
          </a:p>
          <a:p>
            <a:r>
              <a:rPr lang="ru-RU" dirty="0" err="1"/>
              <a:t>Някоя</a:t>
            </a:r>
            <a:r>
              <a:rPr lang="ru-RU" dirty="0"/>
              <a:t> от </a:t>
            </a:r>
            <a:r>
              <a:rPr lang="ru-RU" dirty="0" err="1"/>
              <a:t>тези</a:t>
            </a:r>
            <a:r>
              <a:rPr lang="ru-RU" dirty="0"/>
              <a:t> </a:t>
            </a:r>
            <a:r>
              <a:rPr lang="ru-RU" dirty="0" err="1"/>
              <a:t>пити</a:t>
            </a:r>
            <a:r>
              <a:rPr lang="ru-RU" dirty="0"/>
              <a:t> се </a:t>
            </a:r>
            <a:r>
              <a:rPr lang="ru-RU" dirty="0" err="1"/>
              <a:t>прави</a:t>
            </a:r>
            <a:r>
              <a:rPr lang="ru-RU" dirty="0"/>
              <a:t> сладка и </a:t>
            </a:r>
            <a:r>
              <a:rPr lang="ru-RU" dirty="0" err="1"/>
              <a:t>това</a:t>
            </a:r>
            <a:r>
              <a:rPr lang="ru-RU" dirty="0"/>
              <a:t> е </a:t>
            </a:r>
            <a:r>
              <a:rPr lang="ru-RU" dirty="0" err="1"/>
              <a:t>великденският</a:t>
            </a:r>
            <a:r>
              <a:rPr lang="ru-RU" dirty="0"/>
              <a:t> </a:t>
            </a:r>
            <a:r>
              <a:rPr lang="ru-RU" dirty="0" err="1"/>
              <a:t>козунак</a:t>
            </a:r>
            <a:r>
              <a:rPr lang="ru-RU" dirty="0"/>
              <a:t>. За </a:t>
            </a:r>
            <a:r>
              <a:rPr lang="ru-RU" dirty="0" err="1"/>
              <a:t>първи</a:t>
            </a:r>
            <a:r>
              <a:rPr lang="ru-RU" dirty="0"/>
              <a:t> </a:t>
            </a:r>
            <a:r>
              <a:rPr lang="ru-RU" dirty="0" err="1"/>
              <a:t>път</a:t>
            </a:r>
            <a:r>
              <a:rPr lang="ru-RU" dirty="0"/>
              <a:t> </a:t>
            </a:r>
            <a:r>
              <a:rPr lang="ru-RU" dirty="0" err="1"/>
              <a:t>козунак</a:t>
            </a:r>
            <a:r>
              <a:rPr lang="ru-RU" dirty="0"/>
              <a:t> се </a:t>
            </a:r>
            <a:r>
              <a:rPr lang="ru-RU" dirty="0" err="1"/>
              <a:t>приготвя</a:t>
            </a:r>
            <a:r>
              <a:rPr lang="ru-RU" dirty="0"/>
              <a:t> </a:t>
            </a:r>
            <a:r>
              <a:rPr lang="ru-RU" dirty="0" err="1"/>
              <a:t>през</a:t>
            </a:r>
            <a:r>
              <a:rPr lang="ru-RU" dirty="0"/>
              <a:t> 17 век </a:t>
            </a:r>
            <a:r>
              <a:rPr lang="ru-RU" dirty="0" err="1"/>
              <a:t>във</a:t>
            </a:r>
            <a:r>
              <a:rPr lang="ru-RU" dirty="0"/>
              <a:t> Франция. В Италия </a:t>
            </a:r>
            <a:r>
              <a:rPr lang="ru-RU" dirty="0" err="1"/>
              <a:t>също</a:t>
            </a:r>
            <a:r>
              <a:rPr lang="ru-RU" dirty="0"/>
              <a:t> </a:t>
            </a:r>
            <a:r>
              <a:rPr lang="ru-RU" dirty="0" err="1"/>
              <a:t>имат</a:t>
            </a:r>
            <a:r>
              <a:rPr lang="ru-RU" dirty="0"/>
              <a:t> вид </a:t>
            </a:r>
            <a:r>
              <a:rPr lang="ru-RU" dirty="0" err="1"/>
              <a:t>козунак</a:t>
            </a:r>
            <a:r>
              <a:rPr lang="ru-RU" dirty="0"/>
              <a:t> по </a:t>
            </a:r>
            <a:r>
              <a:rPr lang="ru-RU" dirty="0" err="1"/>
              <a:t>същия</a:t>
            </a:r>
            <a:r>
              <a:rPr lang="ru-RU" dirty="0"/>
              <a:t> повод – той </a:t>
            </a:r>
            <a:r>
              <a:rPr lang="ru-RU" dirty="0" err="1"/>
              <a:t>може</a:t>
            </a:r>
            <a:r>
              <a:rPr lang="ru-RU" dirty="0"/>
              <a:t> да </a:t>
            </a:r>
            <a:r>
              <a:rPr lang="ru-RU" dirty="0" err="1"/>
              <a:t>изтрае</a:t>
            </a:r>
            <a:r>
              <a:rPr lang="ru-RU" dirty="0"/>
              <a:t> цели 6 </a:t>
            </a:r>
            <a:r>
              <a:rPr lang="ru-RU" dirty="0" err="1"/>
              <a:t>месеца</a:t>
            </a:r>
            <a:r>
              <a:rPr lang="ru-RU" dirty="0"/>
              <a:t>. </a:t>
            </a:r>
            <a:r>
              <a:rPr lang="ru-RU" dirty="0" err="1"/>
              <a:t>Според</a:t>
            </a:r>
            <a:r>
              <a:rPr lang="ru-RU" dirty="0"/>
              <a:t> </a:t>
            </a:r>
            <a:r>
              <a:rPr lang="ru-RU" dirty="0" err="1"/>
              <a:t>изследователи</a:t>
            </a:r>
            <a:r>
              <a:rPr lang="ru-RU" dirty="0"/>
              <a:t> на </a:t>
            </a:r>
            <a:r>
              <a:rPr lang="ru-RU" dirty="0" err="1"/>
              <a:t>българското</a:t>
            </a:r>
            <a:r>
              <a:rPr lang="ru-RU" dirty="0"/>
              <a:t> </a:t>
            </a:r>
            <a:r>
              <a:rPr lang="ru-RU" dirty="0" err="1"/>
              <a:t>възраждане</a:t>
            </a:r>
            <a:r>
              <a:rPr lang="ru-RU" dirty="0"/>
              <a:t> за </a:t>
            </a:r>
            <a:r>
              <a:rPr lang="ru-RU" dirty="0" err="1"/>
              <a:t>първи</a:t>
            </a:r>
            <a:r>
              <a:rPr lang="ru-RU" dirty="0"/>
              <a:t> </a:t>
            </a:r>
            <a:r>
              <a:rPr lang="ru-RU" dirty="0" err="1"/>
              <a:t>път</a:t>
            </a:r>
            <a:r>
              <a:rPr lang="ru-RU" dirty="0"/>
              <a:t> </a:t>
            </a:r>
            <a:r>
              <a:rPr lang="ru-RU" dirty="0" err="1"/>
              <a:t>козунак</a:t>
            </a:r>
            <a:r>
              <a:rPr lang="ru-RU" dirty="0"/>
              <a:t> в </a:t>
            </a:r>
            <a:r>
              <a:rPr lang="ru-RU" dirty="0" err="1"/>
              <a:t>съвременния</a:t>
            </a:r>
            <a:r>
              <a:rPr lang="ru-RU" dirty="0"/>
              <a:t> </a:t>
            </a:r>
            <a:r>
              <a:rPr lang="ru-RU" dirty="0" err="1"/>
              <a:t>му</a:t>
            </a:r>
            <a:r>
              <a:rPr lang="ru-RU" dirty="0"/>
              <a:t> вид се е </a:t>
            </a:r>
            <a:r>
              <a:rPr lang="ru-RU" dirty="0" err="1"/>
              <a:t>появил</a:t>
            </a:r>
            <a:r>
              <a:rPr lang="ru-RU" dirty="0"/>
              <a:t> в Шумен в </a:t>
            </a:r>
            <a:r>
              <a:rPr lang="ru-RU" dirty="0" err="1"/>
              <a:t>средата</a:t>
            </a:r>
            <a:r>
              <a:rPr lang="ru-RU" dirty="0"/>
              <a:t> на 19 век, </a:t>
            </a:r>
            <a:r>
              <a:rPr lang="ru-RU" dirty="0" err="1"/>
              <a:t>когато</a:t>
            </a:r>
            <a:r>
              <a:rPr lang="ru-RU" dirty="0"/>
              <a:t> тук временно </a:t>
            </a:r>
            <a:r>
              <a:rPr lang="ru-RU" dirty="0" err="1"/>
              <a:t>пребивават</a:t>
            </a:r>
            <a:r>
              <a:rPr lang="ru-RU" dirty="0"/>
              <a:t> </a:t>
            </a:r>
            <a:r>
              <a:rPr lang="ru-RU" dirty="0" err="1"/>
              <a:t>унгарските</a:t>
            </a:r>
            <a:r>
              <a:rPr lang="ru-RU" dirty="0"/>
              <a:t> </a:t>
            </a:r>
            <a:r>
              <a:rPr lang="ru-RU" dirty="0" err="1"/>
              <a:t>емигранти</a:t>
            </a:r>
            <a:r>
              <a:rPr lang="ru-RU" dirty="0"/>
              <a:t>, </a:t>
            </a:r>
            <a:r>
              <a:rPr lang="ru-RU" dirty="0" err="1"/>
              <a:t>начело</a:t>
            </a:r>
            <a:r>
              <a:rPr lang="ru-RU" dirty="0"/>
              <a:t> с </a:t>
            </a:r>
            <a:r>
              <a:rPr lang="ru-RU" dirty="0" err="1"/>
              <a:t>Лайош</a:t>
            </a:r>
            <a:r>
              <a:rPr lang="ru-RU" dirty="0"/>
              <a:t> Кошут, след </a:t>
            </a:r>
            <a:r>
              <a:rPr lang="ru-RU" dirty="0" err="1"/>
              <a:t>несполучилата</a:t>
            </a:r>
            <a:r>
              <a:rPr lang="ru-RU" dirty="0"/>
              <a:t> </a:t>
            </a:r>
            <a:r>
              <a:rPr lang="ru-RU" dirty="0" err="1"/>
              <a:t>национална</a:t>
            </a:r>
            <a:r>
              <a:rPr lang="ru-RU" dirty="0"/>
              <a:t> революция.</a:t>
            </a:r>
          </a:p>
          <a:p>
            <a:endParaRPr lang="ru-RU" dirty="0"/>
          </a:p>
          <a:p>
            <a:r>
              <a:rPr lang="ru-RU" dirty="0" err="1"/>
              <a:t>Разпети</a:t>
            </a:r>
            <a:r>
              <a:rPr lang="ru-RU" dirty="0"/>
              <a:t> </a:t>
            </a:r>
            <a:r>
              <a:rPr lang="ru-RU" dirty="0" err="1"/>
              <a:t>петък</a:t>
            </a:r>
            <a:r>
              <a:rPr lang="ru-RU" dirty="0"/>
              <a:t> или </a:t>
            </a:r>
            <a:r>
              <a:rPr lang="ru-RU" dirty="0" err="1"/>
              <a:t>още</a:t>
            </a:r>
            <a:r>
              <a:rPr lang="ru-RU" dirty="0"/>
              <a:t> Велики </a:t>
            </a:r>
            <a:r>
              <a:rPr lang="ru-RU" dirty="0" err="1"/>
              <a:t>петък</a:t>
            </a:r>
            <a:r>
              <a:rPr lang="ru-RU" dirty="0"/>
              <a:t> е </a:t>
            </a:r>
            <a:r>
              <a:rPr lang="ru-RU" dirty="0" err="1"/>
              <a:t>времето</a:t>
            </a:r>
            <a:r>
              <a:rPr lang="ru-RU" dirty="0"/>
              <a:t> за душевно </a:t>
            </a:r>
            <a:r>
              <a:rPr lang="ru-RU" dirty="0" err="1"/>
              <a:t>пречистване</a:t>
            </a:r>
            <a:r>
              <a:rPr lang="ru-RU" dirty="0"/>
              <a:t>. В </a:t>
            </a:r>
            <a:r>
              <a:rPr lang="ru-RU" dirty="0" err="1"/>
              <a:t>този</a:t>
            </a:r>
            <a:r>
              <a:rPr lang="ru-RU" dirty="0"/>
              <a:t> </a:t>
            </a:r>
            <a:r>
              <a:rPr lang="ru-RU" dirty="0" err="1"/>
              <a:t>ден</a:t>
            </a:r>
            <a:r>
              <a:rPr lang="ru-RU" dirty="0"/>
              <a:t> не се </a:t>
            </a:r>
            <a:r>
              <a:rPr lang="ru-RU" dirty="0" err="1"/>
              <a:t>работи</a:t>
            </a:r>
            <a:r>
              <a:rPr lang="ru-RU" dirty="0"/>
              <a:t>.</a:t>
            </a:r>
            <a:endParaRPr lang="bg-BG" dirty="0"/>
          </a:p>
        </p:txBody>
      </p:sp>
      <p:sp>
        <p:nvSpPr>
          <p:cNvPr id="3" name="Заглавие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Обредни хлябове</a:t>
            </a:r>
            <a:endParaRPr lang="bg-BG" dirty="0"/>
          </a:p>
        </p:txBody>
      </p:sp>
      <p:pic>
        <p:nvPicPr>
          <p:cNvPr id="4" name="Картина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2060848"/>
            <a:ext cx="3024336" cy="2268252"/>
          </a:xfrm>
          <a:prstGeom prst="rect">
            <a:avLst/>
          </a:prstGeom>
        </p:spPr>
      </p:pic>
      <p:pic>
        <p:nvPicPr>
          <p:cNvPr id="5" name="Картина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4581128"/>
            <a:ext cx="3395092" cy="1940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6332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съдържание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err="1"/>
              <a:t>Още</a:t>
            </a:r>
            <a:r>
              <a:rPr lang="ru-RU" dirty="0"/>
              <a:t> </a:t>
            </a:r>
            <a:r>
              <a:rPr lang="ru-RU" dirty="0" err="1"/>
              <a:t>през</a:t>
            </a:r>
            <a:r>
              <a:rPr lang="ru-RU" dirty="0"/>
              <a:t> 18 век </a:t>
            </a:r>
            <a:r>
              <a:rPr lang="ru-RU" dirty="0" err="1"/>
              <a:t>започва</a:t>
            </a:r>
            <a:r>
              <a:rPr lang="ru-RU" dirty="0"/>
              <a:t> </a:t>
            </a:r>
            <a:r>
              <a:rPr lang="ru-RU" dirty="0" err="1"/>
              <a:t>производството</a:t>
            </a:r>
            <a:r>
              <a:rPr lang="ru-RU" dirty="0"/>
              <a:t> на </a:t>
            </a:r>
            <a:r>
              <a:rPr lang="ru-RU" dirty="0" err="1"/>
              <a:t>шоколадови</a:t>
            </a:r>
            <a:r>
              <a:rPr lang="ru-RU" dirty="0"/>
              <a:t> яйца. </a:t>
            </a:r>
            <a:r>
              <a:rPr lang="ru-RU" dirty="0" err="1"/>
              <a:t>Дървените</a:t>
            </a:r>
            <a:r>
              <a:rPr lang="ru-RU" dirty="0"/>
              <a:t>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известни</a:t>
            </a:r>
            <a:r>
              <a:rPr lang="ru-RU" dirty="0"/>
              <a:t> </a:t>
            </a:r>
            <a:r>
              <a:rPr lang="ru-RU" dirty="0" err="1"/>
              <a:t>отдавна</a:t>
            </a:r>
            <a:r>
              <a:rPr lang="ru-RU" dirty="0"/>
              <a:t>, а от 1960–те </a:t>
            </a:r>
            <a:r>
              <a:rPr lang="ru-RU" dirty="0" err="1"/>
              <a:t>години</a:t>
            </a:r>
            <a:r>
              <a:rPr lang="ru-RU" dirty="0"/>
              <a:t> вече се </a:t>
            </a:r>
            <a:r>
              <a:rPr lang="ru-RU" dirty="0" err="1"/>
              <a:t>продават</a:t>
            </a:r>
            <a:r>
              <a:rPr lang="ru-RU" dirty="0"/>
              <a:t> и </a:t>
            </a:r>
            <a:r>
              <a:rPr lang="ru-RU" dirty="0" err="1"/>
              <a:t>пластмасови</a:t>
            </a:r>
            <a:r>
              <a:rPr lang="ru-RU" dirty="0"/>
              <a:t>. </a:t>
            </a:r>
            <a:r>
              <a:rPr lang="ru-RU" dirty="0" err="1"/>
              <a:t>Изключителни</a:t>
            </a:r>
            <a:r>
              <a:rPr lang="ru-RU" dirty="0"/>
              <a:t> </a:t>
            </a:r>
            <a:r>
              <a:rPr lang="ru-RU" dirty="0" err="1"/>
              <a:t>със</a:t>
            </a:r>
            <a:r>
              <a:rPr lang="ru-RU" dirty="0"/>
              <a:t> </a:t>
            </a:r>
            <a:r>
              <a:rPr lang="ru-RU" dirty="0" err="1"/>
              <a:t>своята</a:t>
            </a:r>
            <a:r>
              <a:rPr lang="ru-RU" dirty="0"/>
              <a:t> красота и </a:t>
            </a:r>
            <a:r>
              <a:rPr lang="ru-RU" dirty="0" err="1"/>
              <a:t>блясък</a:t>
            </a:r>
            <a:r>
              <a:rPr lang="ru-RU" dirty="0"/>
              <a:t>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декоративните</a:t>
            </a:r>
            <a:r>
              <a:rPr lang="ru-RU" dirty="0"/>
              <a:t> яйца на Петер Карл Фаберже, </a:t>
            </a:r>
            <a:r>
              <a:rPr lang="ru-RU" dirty="0" err="1"/>
              <a:t>изработени</a:t>
            </a:r>
            <a:r>
              <a:rPr lang="ru-RU" dirty="0"/>
              <a:t> от </a:t>
            </a:r>
            <a:r>
              <a:rPr lang="ru-RU" dirty="0" err="1"/>
              <a:t>скъпоценни</a:t>
            </a:r>
            <a:r>
              <a:rPr lang="ru-RU" dirty="0"/>
              <a:t> </a:t>
            </a:r>
            <a:r>
              <a:rPr lang="ru-RU" dirty="0" err="1"/>
              <a:t>камъни</a:t>
            </a:r>
            <a:r>
              <a:rPr lang="ru-RU" dirty="0"/>
              <a:t> и </a:t>
            </a:r>
            <a:r>
              <a:rPr lang="ru-RU" dirty="0" err="1"/>
              <a:t>благородни</a:t>
            </a:r>
            <a:r>
              <a:rPr lang="ru-RU" dirty="0"/>
              <a:t> метали.</a:t>
            </a:r>
          </a:p>
          <a:p>
            <a:endParaRPr lang="ru-RU" dirty="0"/>
          </a:p>
          <a:p>
            <a:r>
              <a:rPr lang="ru-RU" dirty="0" err="1"/>
              <a:t>Великденският</a:t>
            </a:r>
            <a:r>
              <a:rPr lang="ru-RU" dirty="0"/>
              <a:t> заек </a:t>
            </a:r>
            <a:r>
              <a:rPr lang="ru-RU" dirty="0" err="1"/>
              <a:t>като</a:t>
            </a:r>
            <a:r>
              <a:rPr lang="ru-RU" dirty="0"/>
              <a:t> символ </a:t>
            </a:r>
            <a:r>
              <a:rPr lang="ru-RU" dirty="0" err="1"/>
              <a:t>също</a:t>
            </a:r>
            <a:r>
              <a:rPr lang="ru-RU" dirty="0"/>
              <a:t> е от </a:t>
            </a:r>
            <a:r>
              <a:rPr lang="ru-RU" dirty="0" err="1"/>
              <a:t>преди</a:t>
            </a:r>
            <a:r>
              <a:rPr lang="ru-RU" dirty="0"/>
              <a:t> </a:t>
            </a:r>
            <a:r>
              <a:rPr lang="ru-RU" dirty="0" err="1"/>
              <a:t>разпространението</a:t>
            </a:r>
            <a:r>
              <a:rPr lang="ru-RU" dirty="0"/>
              <a:t> на </a:t>
            </a:r>
            <a:r>
              <a:rPr lang="ru-RU" dirty="0" err="1"/>
              <a:t>християнската</a:t>
            </a:r>
            <a:r>
              <a:rPr lang="ru-RU" dirty="0"/>
              <a:t> религия. </a:t>
            </a:r>
            <a:r>
              <a:rPr lang="ru-RU" dirty="0" err="1"/>
              <a:t>Заекът</a:t>
            </a:r>
            <a:r>
              <a:rPr lang="ru-RU" dirty="0"/>
              <a:t> традиционно се </a:t>
            </a:r>
            <a:r>
              <a:rPr lang="ru-RU" dirty="0" err="1"/>
              <a:t>свързва</a:t>
            </a:r>
            <a:r>
              <a:rPr lang="ru-RU" dirty="0"/>
              <a:t> с </a:t>
            </a:r>
            <a:r>
              <a:rPr lang="ru-RU" dirty="0" err="1"/>
              <a:t>плодородието</a:t>
            </a:r>
            <a:r>
              <a:rPr lang="ru-RU" dirty="0"/>
              <a:t> и </a:t>
            </a:r>
            <a:r>
              <a:rPr lang="ru-RU" dirty="0" err="1"/>
              <a:t>изобилието</a:t>
            </a:r>
            <a:r>
              <a:rPr lang="ru-RU" dirty="0"/>
              <a:t>, а в </a:t>
            </a:r>
            <a:r>
              <a:rPr lang="ru-RU" dirty="0" err="1"/>
              <a:t>древните</a:t>
            </a:r>
            <a:r>
              <a:rPr lang="ru-RU" dirty="0"/>
              <a:t> </a:t>
            </a:r>
            <a:r>
              <a:rPr lang="ru-RU" dirty="0" err="1"/>
              <a:t>ритуали</a:t>
            </a:r>
            <a:r>
              <a:rPr lang="ru-RU" dirty="0"/>
              <a:t> и </a:t>
            </a:r>
            <a:r>
              <a:rPr lang="ru-RU" dirty="0" err="1"/>
              <a:t>вярвания</a:t>
            </a:r>
            <a:r>
              <a:rPr lang="ru-RU" dirty="0"/>
              <a:t> – и с </a:t>
            </a:r>
            <a:r>
              <a:rPr lang="ru-RU" dirty="0" err="1"/>
              <a:t>Луната</a:t>
            </a:r>
            <a:r>
              <a:rPr lang="ru-RU" dirty="0"/>
              <a:t> и </a:t>
            </a:r>
            <a:r>
              <a:rPr lang="ru-RU" dirty="0" err="1"/>
              <a:t>нейните</a:t>
            </a:r>
            <a:r>
              <a:rPr lang="ru-RU" dirty="0"/>
              <a:t> цикли. </a:t>
            </a:r>
            <a:r>
              <a:rPr lang="ru-RU" dirty="0" err="1"/>
              <a:t>Съществува</a:t>
            </a:r>
            <a:r>
              <a:rPr lang="ru-RU" dirty="0"/>
              <a:t> легенда, </a:t>
            </a:r>
            <a:r>
              <a:rPr lang="ru-RU" dirty="0" err="1"/>
              <a:t>според</a:t>
            </a:r>
            <a:r>
              <a:rPr lang="ru-RU" dirty="0"/>
              <a:t> </a:t>
            </a:r>
            <a:r>
              <a:rPr lang="ru-RU" dirty="0" err="1"/>
              <a:t>която</a:t>
            </a:r>
            <a:r>
              <a:rPr lang="ru-RU" dirty="0"/>
              <a:t> </a:t>
            </a:r>
            <a:r>
              <a:rPr lang="ru-RU" dirty="0" err="1"/>
              <a:t>великденският</a:t>
            </a:r>
            <a:r>
              <a:rPr lang="ru-RU" dirty="0"/>
              <a:t> заек </a:t>
            </a:r>
            <a:r>
              <a:rPr lang="ru-RU" dirty="0" err="1"/>
              <a:t>някога</a:t>
            </a:r>
            <a:r>
              <a:rPr lang="ru-RU" dirty="0"/>
              <a:t> бил </a:t>
            </a:r>
            <a:r>
              <a:rPr lang="ru-RU" dirty="0" err="1"/>
              <a:t>голяма</a:t>
            </a:r>
            <a:r>
              <a:rPr lang="ru-RU" dirty="0"/>
              <a:t> красива птица, </a:t>
            </a:r>
            <a:r>
              <a:rPr lang="ru-RU" dirty="0" err="1"/>
              <a:t>принадлежаща</a:t>
            </a:r>
            <a:r>
              <a:rPr lang="ru-RU" dirty="0"/>
              <a:t> на богиня. </a:t>
            </a:r>
            <a:r>
              <a:rPr lang="ru-RU" dirty="0" err="1"/>
              <a:t>Веднъж</a:t>
            </a:r>
            <a:r>
              <a:rPr lang="ru-RU" dirty="0"/>
              <a:t> </a:t>
            </a:r>
            <a:r>
              <a:rPr lang="ru-RU" dirty="0" err="1"/>
              <a:t>тя</a:t>
            </a:r>
            <a:r>
              <a:rPr lang="ru-RU" dirty="0"/>
              <a:t> я </a:t>
            </a:r>
            <a:r>
              <a:rPr lang="ru-RU" dirty="0" err="1"/>
              <a:t>превърнала</a:t>
            </a:r>
            <a:r>
              <a:rPr lang="ru-RU" dirty="0"/>
              <a:t> в див заек, но </a:t>
            </a:r>
            <a:r>
              <a:rPr lang="ru-RU" dirty="0" err="1"/>
              <a:t>тъй</a:t>
            </a:r>
            <a:r>
              <a:rPr lang="ru-RU" dirty="0"/>
              <a:t> </a:t>
            </a:r>
            <a:r>
              <a:rPr lang="ru-RU" dirty="0" err="1"/>
              <a:t>като</a:t>
            </a:r>
            <a:r>
              <a:rPr lang="ru-RU" dirty="0"/>
              <a:t> той все </a:t>
            </a:r>
            <a:r>
              <a:rPr lang="ru-RU" dirty="0" err="1"/>
              <a:t>още</a:t>
            </a:r>
            <a:r>
              <a:rPr lang="ru-RU" dirty="0"/>
              <a:t> е птица по душа, </a:t>
            </a:r>
            <a:r>
              <a:rPr lang="ru-RU" dirty="0" err="1"/>
              <a:t>продължава</a:t>
            </a:r>
            <a:r>
              <a:rPr lang="ru-RU" dirty="0"/>
              <a:t> да </a:t>
            </a:r>
            <a:r>
              <a:rPr lang="ru-RU" dirty="0" err="1"/>
              <a:t>прави</a:t>
            </a:r>
            <a:r>
              <a:rPr lang="ru-RU" dirty="0"/>
              <a:t> гнезда и да </a:t>
            </a:r>
            <a:r>
              <a:rPr lang="ru-RU" dirty="0" err="1"/>
              <a:t>ги</a:t>
            </a:r>
            <a:r>
              <a:rPr lang="ru-RU" dirty="0"/>
              <a:t> </a:t>
            </a:r>
            <a:r>
              <a:rPr lang="ru-RU" dirty="0" err="1"/>
              <a:t>пълни</a:t>
            </a:r>
            <a:r>
              <a:rPr lang="ru-RU" dirty="0"/>
              <a:t> с яйца.</a:t>
            </a:r>
            <a:endParaRPr lang="bg-BG" dirty="0"/>
          </a:p>
        </p:txBody>
      </p:sp>
      <p:sp>
        <p:nvSpPr>
          <p:cNvPr id="3" name="Заглавие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Други символи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164658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съдържани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Благодаря за вниманието! </a:t>
            </a:r>
            <a:r>
              <a:rPr lang="bg-BG" dirty="0" smtClean="0">
                <a:sym typeface="Wingdings" pitchFamily="2" charset="2"/>
              </a:rPr>
              <a:t></a:t>
            </a:r>
            <a:endParaRPr lang="bg-BG" dirty="0"/>
          </a:p>
        </p:txBody>
      </p:sp>
      <p:sp>
        <p:nvSpPr>
          <p:cNvPr id="3" name="Заглавие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КРАЙ!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837845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79512" y="2204863"/>
            <a:ext cx="4680520" cy="4464498"/>
          </a:xfrm>
        </p:spPr>
        <p:txBody>
          <a:bodyPr>
            <a:normAutofit fontScale="85000" lnSpcReduction="20000"/>
          </a:bodyPr>
          <a:lstStyle/>
          <a:p>
            <a:r>
              <a:rPr lang="ru-RU" dirty="0" err="1" smtClean="0"/>
              <a:t>Великден</a:t>
            </a:r>
            <a:r>
              <a:rPr lang="ru-RU" dirty="0" smtClean="0"/>
              <a:t> (</a:t>
            </a:r>
            <a:r>
              <a:rPr lang="ru-RU" dirty="0" err="1" smtClean="0"/>
              <a:t>Възкресение</a:t>
            </a:r>
            <a:r>
              <a:rPr lang="ru-RU" dirty="0" smtClean="0"/>
              <a:t> </a:t>
            </a:r>
            <a:r>
              <a:rPr lang="ru-RU" dirty="0" err="1" smtClean="0"/>
              <a:t>Христовo</a:t>
            </a:r>
            <a:r>
              <a:rPr lang="ru-RU" dirty="0" smtClean="0"/>
              <a:t>) е </a:t>
            </a:r>
            <a:r>
              <a:rPr lang="ru-RU" dirty="0" err="1" smtClean="0"/>
              <a:t>денят</a:t>
            </a:r>
            <a:r>
              <a:rPr lang="ru-RU" dirty="0" smtClean="0"/>
              <a:t>, в </a:t>
            </a:r>
            <a:r>
              <a:rPr lang="ru-RU" dirty="0" err="1" smtClean="0"/>
              <a:t>който</a:t>
            </a:r>
            <a:r>
              <a:rPr lang="ru-RU" dirty="0" smtClean="0"/>
              <a:t> </a:t>
            </a:r>
            <a:r>
              <a:rPr lang="ru-RU" dirty="0" err="1" smtClean="0"/>
              <a:t>християните</a:t>
            </a:r>
            <a:r>
              <a:rPr lang="ru-RU" dirty="0" smtClean="0"/>
              <a:t> </a:t>
            </a:r>
            <a:r>
              <a:rPr lang="ru-RU" dirty="0" err="1" smtClean="0"/>
              <a:t>честват</a:t>
            </a:r>
            <a:r>
              <a:rPr lang="ru-RU" dirty="0" smtClean="0"/>
              <a:t> </a:t>
            </a:r>
            <a:r>
              <a:rPr lang="ru-RU" dirty="0" err="1" smtClean="0"/>
              <a:t>Възкресението</a:t>
            </a:r>
            <a:r>
              <a:rPr lang="ru-RU" dirty="0" smtClean="0"/>
              <a:t> на Сина </a:t>
            </a:r>
            <a:r>
              <a:rPr lang="ru-RU" dirty="0" err="1" smtClean="0"/>
              <a:t>Божи</a:t>
            </a:r>
            <a:r>
              <a:rPr lang="ru-RU" dirty="0" smtClean="0"/>
              <a:t> Иисус Христос.</a:t>
            </a:r>
          </a:p>
          <a:p>
            <a:r>
              <a:rPr lang="ru-RU" dirty="0" smtClean="0"/>
              <a:t>В </a:t>
            </a:r>
            <a:r>
              <a:rPr lang="ru-RU" dirty="0" err="1" smtClean="0"/>
              <a:t>християнската</a:t>
            </a:r>
            <a:r>
              <a:rPr lang="ru-RU" dirty="0" smtClean="0"/>
              <a:t> религия на </a:t>
            </a:r>
            <a:r>
              <a:rPr lang="ru-RU" dirty="0" err="1" smtClean="0"/>
              <a:t>Възкресение</a:t>
            </a:r>
            <a:r>
              <a:rPr lang="ru-RU" dirty="0" smtClean="0"/>
              <a:t> Христово (</a:t>
            </a:r>
            <a:r>
              <a:rPr lang="ru-RU" dirty="0" err="1" smtClean="0"/>
              <a:t>Великден</a:t>
            </a:r>
            <a:r>
              <a:rPr lang="ru-RU" dirty="0" smtClean="0"/>
              <a:t>) се </a:t>
            </a:r>
            <a:r>
              <a:rPr lang="ru-RU" dirty="0" err="1" smtClean="0"/>
              <a:t>чества</a:t>
            </a:r>
            <a:r>
              <a:rPr lang="ru-RU" dirty="0" smtClean="0"/>
              <a:t> </a:t>
            </a:r>
            <a:r>
              <a:rPr lang="ru-RU" dirty="0" err="1" smtClean="0"/>
              <a:t>възкръсването</a:t>
            </a:r>
            <a:r>
              <a:rPr lang="ru-RU" dirty="0" smtClean="0"/>
              <a:t> на Иисус Христос. То е на </a:t>
            </a:r>
            <a:r>
              <a:rPr lang="ru-RU" dirty="0" err="1" smtClean="0"/>
              <a:t>третия</a:t>
            </a:r>
            <a:r>
              <a:rPr lang="ru-RU" dirty="0" smtClean="0"/>
              <a:t> </a:t>
            </a:r>
            <a:r>
              <a:rPr lang="ru-RU" dirty="0" err="1" smtClean="0"/>
              <a:t>ден</a:t>
            </a:r>
            <a:r>
              <a:rPr lang="ru-RU" dirty="0" smtClean="0"/>
              <a:t>, след </a:t>
            </a:r>
            <a:r>
              <a:rPr lang="ru-RU" dirty="0" err="1" smtClean="0"/>
              <a:t>като</a:t>
            </a:r>
            <a:r>
              <a:rPr lang="ru-RU" dirty="0" smtClean="0"/>
              <a:t> Христос е </a:t>
            </a:r>
            <a:r>
              <a:rPr lang="ru-RU" dirty="0" err="1" smtClean="0"/>
              <a:t>разпънат</a:t>
            </a:r>
            <a:r>
              <a:rPr lang="ru-RU" dirty="0" smtClean="0"/>
              <a:t> на </a:t>
            </a:r>
            <a:r>
              <a:rPr lang="ru-RU" dirty="0" err="1" smtClean="0"/>
              <a:t>кръст</a:t>
            </a:r>
            <a:r>
              <a:rPr lang="ru-RU" dirty="0" smtClean="0"/>
              <a:t> и </a:t>
            </a:r>
            <a:r>
              <a:rPr lang="ru-RU" dirty="0" err="1" smtClean="0"/>
              <a:t>погребан</a:t>
            </a:r>
            <a:r>
              <a:rPr lang="ru-RU" dirty="0" smtClean="0"/>
              <a:t>. </a:t>
            </a:r>
            <a:r>
              <a:rPr lang="ru-RU" dirty="0" err="1" smtClean="0"/>
              <a:t>Празната</a:t>
            </a:r>
            <a:r>
              <a:rPr lang="ru-RU" dirty="0" smtClean="0"/>
              <a:t> гробница е </a:t>
            </a:r>
            <a:r>
              <a:rPr lang="ru-RU" dirty="0" err="1" smtClean="0"/>
              <a:t>видяна</a:t>
            </a:r>
            <a:r>
              <a:rPr lang="ru-RU" dirty="0" smtClean="0"/>
              <a:t> от жените </a:t>
            </a:r>
            <a:r>
              <a:rPr lang="ru-RU" dirty="0" err="1" smtClean="0"/>
              <a:t>мироносици</a:t>
            </a:r>
            <a:r>
              <a:rPr lang="ru-RU" dirty="0" smtClean="0"/>
              <a:t>, посетили гроба. След </a:t>
            </a:r>
            <a:r>
              <a:rPr lang="ru-RU" dirty="0" err="1" smtClean="0"/>
              <a:t>това</a:t>
            </a:r>
            <a:r>
              <a:rPr lang="ru-RU" dirty="0" smtClean="0"/>
              <a:t> Иисус Христос се </a:t>
            </a:r>
            <a:r>
              <a:rPr lang="ru-RU" dirty="0" err="1" smtClean="0"/>
              <a:t>явява</a:t>
            </a:r>
            <a:r>
              <a:rPr lang="ru-RU" dirty="0" smtClean="0"/>
              <a:t> на Мария Магдалена, а после и на </a:t>
            </a:r>
            <a:r>
              <a:rPr lang="ru-RU" dirty="0" err="1" smtClean="0"/>
              <a:t>апостолите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Католическата</a:t>
            </a:r>
            <a:r>
              <a:rPr lang="ru-RU" dirty="0" smtClean="0"/>
              <a:t> и </a:t>
            </a:r>
            <a:r>
              <a:rPr lang="ru-RU" dirty="0" err="1" smtClean="0"/>
              <a:t>Протестантската</a:t>
            </a:r>
            <a:r>
              <a:rPr lang="ru-RU" dirty="0" smtClean="0"/>
              <a:t> </a:t>
            </a:r>
            <a:r>
              <a:rPr lang="ru-RU" dirty="0" err="1" smtClean="0"/>
              <a:t>църква</a:t>
            </a:r>
            <a:r>
              <a:rPr lang="ru-RU" dirty="0" smtClean="0"/>
              <a:t> </a:t>
            </a:r>
            <a:r>
              <a:rPr lang="ru-RU" dirty="0" err="1" smtClean="0"/>
              <a:t>също</a:t>
            </a:r>
            <a:r>
              <a:rPr lang="ru-RU" dirty="0" smtClean="0"/>
              <a:t> </a:t>
            </a:r>
            <a:r>
              <a:rPr lang="ru-RU" dirty="0" err="1" smtClean="0"/>
              <a:t>отбелязват</a:t>
            </a:r>
            <a:r>
              <a:rPr lang="ru-RU" dirty="0" smtClean="0"/>
              <a:t> </a:t>
            </a:r>
            <a:r>
              <a:rPr lang="ru-RU" dirty="0" err="1" smtClean="0"/>
              <a:t>Възкресение</a:t>
            </a:r>
            <a:r>
              <a:rPr lang="ru-RU" dirty="0" smtClean="0"/>
              <a:t> Христово.</a:t>
            </a:r>
            <a:endParaRPr lang="bg-BG" dirty="0"/>
          </a:p>
        </p:txBody>
      </p:sp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67544" y="27387"/>
            <a:ext cx="7756263" cy="1054250"/>
          </a:xfrm>
        </p:spPr>
        <p:txBody>
          <a:bodyPr>
            <a:normAutofit/>
          </a:bodyPr>
          <a:lstStyle/>
          <a:p>
            <a:r>
              <a:rPr lang="bg-BG" dirty="0" smtClean="0"/>
              <a:t>Възкресение Христово</a:t>
            </a:r>
            <a:endParaRPr lang="bg-BG" dirty="0"/>
          </a:p>
        </p:txBody>
      </p:sp>
      <p:pic>
        <p:nvPicPr>
          <p:cNvPr id="4" name="Картина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2276872"/>
            <a:ext cx="3096344" cy="4059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038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51521" y="2060849"/>
            <a:ext cx="3816424" cy="4392488"/>
          </a:xfrm>
        </p:spPr>
        <p:txBody>
          <a:bodyPr>
            <a:normAutofit fontScale="85000" lnSpcReduction="20000"/>
          </a:bodyPr>
          <a:lstStyle/>
          <a:p>
            <a:r>
              <a:rPr lang="ru-RU" dirty="0" err="1"/>
              <a:t>Подготовката</a:t>
            </a:r>
            <a:r>
              <a:rPr lang="ru-RU" dirty="0"/>
              <a:t> за </a:t>
            </a:r>
            <a:r>
              <a:rPr lang="ru-RU" dirty="0" err="1"/>
              <a:t>честването</a:t>
            </a:r>
            <a:r>
              <a:rPr lang="ru-RU" dirty="0"/>
              <a:t> </a:t>
            </a:r>
            <a:r>
              <a:rPr lang="ru-RU" dirty="0" err="1"/>
              <a:t>му</a:t>
            </a:r>
            <a:r>
              <a:rPr lang="ru-RU" dirty="0"/>
              <a:t> </a:t>
            </a:r>
            <a:r>
              <a:rPr lang="ru-RU" dirty="0" err="1"/>
              <a:t>започва</a:t>
            </a:r>
            <a:r>
              <a:rPr lang="ru-RU" dirty="0"/>
              <a:t> в </a:t>
            </a:r>
            <a:r>
              <a:rPr lang="ru-RU" dirty="0" err="1"/>
              <a:t>седмицата</a:t>
            </a:r>
            <a:r>
              <a:rPr lang="ru-RU" dirty="0"/>
              <a:t> </a:t>
            </a:r>
            <a:r>
              <a:rPr lang="ru-RU" dirty="0" err="1"/>
              <a:t>преди</a:t>
            </a:r>
            <a:r>
              <a:rPr lang="ru-RU" dirty="0"/>
              <a:t> </a:t>
            </a:r>
            <a:r>
              <a:rPr lang="ru-RU" dirty="0" err="1"/>
              <a:t>Великден</a:t>
            </a:r>
            <a:r>
              <a:rPr lang="ru-RU" dirty="0"/>
              <a:t>, </a:t>
            </a:r>
            <a:r>
              <a:rPr lang="ru-RU" dirty="0" err="1"/>
              <a:t>наричана</a:t>
            </a:r>
            <a:r>
              <a:rPr lang="ru-RU" dirty="0"/>
              <a:t> Страстна седмица. </a:t>
            </a:r>
            <a:r>
              <a:rPr lang="ru-RU" dirty="0" err="1"/>
              <a:t>Празнува</a:t>
            </a:r>
            <a:r>
              <a:rPr lang="ru-RU" dirty="0"/>
              <a:t> се 6 дни. </a:t>
            </a:r>
            <a:r>
              <a:rPr lang="ru-RU" dirty="0" err="1"/>
              <a:t>Вечерта</a:t>
            </a:r>
            <a:r>
              <a:rPr lang="ru-RU" dirty="0"/>
              <a:t> </a:t>
            </a:r>
            <a:r>
              <a:rPr lang="ru-RU" dirty="0" err="1"/>
              <a:t>преди</a:t>
            </a:r>
            <a:r>
              <a:rPr lang="ru-RU" dirty="0"/>
              <a:t> </a:t>
            </a:r>
            <a:r>
              <a:rPr lang="ru-RU" dirty="0" err="1"/>
              <a:t>полунощ</a:t>
            </a:r>
            <a:r>
              <a:rPr lang="ru-RU" dirty="0"/>
              <a:t> в </a:t>
            </a:r>
            <a:r>
              <a:rPr lang="ru-RU" dirty="0" err="1"/>
              <a:t>събота</a:t>
            </a:r>
            <a:r>
              <a:rPr lang="ru-RU" dirty="0"/>
              <a:t> се </a:t>
            </a:r>
            <a:r>
              <a:rPr lang="ru-RU" dirty="0" err="1"/>
              <a:t>отслужва</a:t>
            </a:r>
            <a:r>
              <a:rPr lang="ru-RU" dirty="0"/>
              <a:t> </a:t>
            </a:r>
            <a:r>
              <a:rPr lang="ru-RU" dirty="0" err="1"/>
              <a:t>тържествено</a:t>
            </a:r>
            <a:r>
              <a:rPr lang="ru-RU" dirty="0"/>
              <a:t> богослужение, </a:t>
            </a:r>
            <a:r>
              <a:rPr lang="ru-RU" dirty="0" err="1"/>
              <a:t>всички</a:t>
            </a:r>
            <a:r>
              <a:rPr lang="ru-RU" dirty="0"/>
              <a:t> </a:t>
            </a:r>
            <a:r>
              <a:rPr lang="ru-RU" dirty="0" err="1"/>
              <a:t>светлини</a:t>
            </a:r>
            <a:r>
              <a:rPr lang="ru-RU" dirty="0"/>
              <a:t> в храма се </a:t>
            </a:r>
            <a:r>
              <a:rPr lang="ru-RU" dirty="0" err="1"/>
              <a:t>изгасяват</a:t>
            </a:r>
            <a:r>
              <a:rPr lang="ru-RU" dirty="0"/>
              <a:t> и </a:t>
            </a:r>
            <a:r>
              <a:rPr lang="ru-RU" dirty="0" err="1"/>
              <a:t>малко</a:t>
            </a:r>
            <a:r>
              <a:rPr lang="ru-RU" dirty="0"/>
              <a:t> </a:t>
            </a:r>
            <a:r>
              <a:rPr lang="ru-RU" dirty="0" err="1"/>
              <a:t>преди</a:t>
            </a:r>
            <a:r>
              <a:rPr lang="ru-RU" dirty="0"/>
              <a:t> </a:t>
            </a:r>
            <a:r>
              <a:rPr lang="ru-RU" dirty="0" err="1"/>
              <a:t>полунощ</a:t>
            </a:r>
            <a:r>
              <a:rPr lang="ru-RU" dirty="0"/>
              <a:t> </a:t>
            </a:r>
            <a:r>
              <a:rPr lang="ru-RU" dirty="0" err="1"/>
              <a:t>свещеникът</a:t>
            </a:r>
            <a:r>
              <a:rPr lang="ru-RU" dirty="0"/>
              <a:t> </a:t>
            </a:r>
            <a:r>
              <a:rPr lang="ru-RU" dirty="0" err="1"/>
              <a:t>изнася</a:t>
            </a:r>
            <a:r>
              <a:rPr lang="ru-RU" dirty="0"/>
              <a:t> запален </a:t>
            </a:r>
            <a:r>
              <a:rPr lang="ru-RU" dirty="0" err="1"/>
              <a:t>трисвещник</a:t>
            </a:r>
            <a:r>
              <a:rPr lang="ru-RU" dirty="0"/>
              <a:t> с </a:t>
            </a:r>
            <a:r>
              <a:rPr lang="ru-RU" dirty="0" err="1"/>
              <a:t>думите</a:t>
            </a:r>
            <a:r>
              <a:rPr lang="ru-RU" dirty="0"/>
              <a:t> (</a:t>
            </a:r>
            <a:r>
              <a:rPr lang="ru-RU" dirty="0" err="1"/>
              <a:t>пеейки</a:t>
            </a:r>
            <a:r>
              <a:rPr lang="ru-RU" dirty="0"/>
              <a:t>):</a:t>
            </a:r>
          </a:p>
          <a:p>
            <a:endParaRPr lang="ru-RU" dirty="0"/>
          </a:p>
          <a:p>
            <a:r>
              <a:rPr lang="ru-RU" b="1" dirty="0" err="1"/>
              <a:t>Приидите</a:t>
            </a:r>
            <a:r>
              <a:rPr lang="ru-RU" b="1" dirty="0"/>
              <a:t>, </a:t>
            </a:r>
            <a:r>
              <a:rPr lang="ru-RU" b="1" dirty="0" err="1"/>
              <a:t>приимите</a:t>
            </a:r>
            <a:r>
              <a:rPr lang="ru-RU" b="1" dirty="0"/>
              <a:t> </a:t>
            </a:r>
            <a:r>
              <a:rPr lang="ru-RU" b="1" dirty="0" err="1"/>
              <a:t>свѣтъ</a:t>
            </a:r>
            <a:r>
              <a:rPr lang="ru-RU" b="1" dirty="0"/>
              <a:t>, от </a:t>
            </a:r>
            <a:r>
              <a:rPr lang="ru-RU" b="1" dirty="0" err="1"/>
              <a:t>невечернаго</a:t>
            </a:r>
            <a:r>
              <a:rPr lang="ru-RU" b="1" dirty="0"/>
              <a:t> света и прославите Христа, </a:t>
            </a:r>
            <a:r>
              <a:rPr lang="ru-RU" b="1" dirty="0" err="1"/>
              <a:t>воскресшаго</a:t>
            </a:r>
            <a:r>
              <a:rPr lang="ru-RU" b="1" dirty="0"/>
              <a:t> из мертвых.</a:t>
            </a:r>
            <a:endParaRPr lang="bg-BG" b="1" dirty="0"/>
          </a:p>
        </p:txBody>
      </p:sp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Богослужение</a:t>
            </a:r>
            <a:endParaRPr lang="bg-BG" dirty="0"/>
          </a:p>
        </p:txBody>
      </p:sp>
      <p:pic>
        <p:nvPicPr>
          <p:cNvPr id="4" name="Картина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2870" y="2636912"/>
            <a:ext cx="3895515" cy="2592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808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съдържание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err="1"/>
              <a:t>Формулата</a:t>
            </a:r>
            <a:r>
              <a:rPr lang="ru-RU" dirty="0"/>
              <a:t> за </a:t>
            </a:r>
            <a:r>
              <a:rPr lang="ru-RU" dirty="0" err="1"/>
              <a:t>определяне</a:t>
            </a:r>
            <a:r>
              <a:rPr lang="ru-RU" dirty="0"/>
              <a:t> </a:t>
            </a:r>
            <a:r>
              <a:rPr lang="ru-RU" dirty="0" err="1"/>
              <a:t>датата</a:t>
            </a:r>
            <a:r>
              <a:rPr lang="ru-RU" dirty="0"/>
              <a:t> на </a:t>
            </a:r>
            <a:r>
              <a:rPr lang="ru-RU" dirty="0" err="1"/>
              <a:t>Великден</a:t>
            </a:r>
            <a:r>
              <a:rPr lang="ru-RU" dirty="0"/>
              <a:t> в </a:t>
            </a:r>
            <a:r>
              <a:rPr lang="ru-RU" dirty="0" err="1"/>
              <a:t>западната</a:t>
            </a:r>
            <a:r>
              <a:rPr lang="ru-RU" dirty="0"/>
              <a:t> и </a:t>
            </a:r>
            <a:r>
              <a:rPr lang="ru-RU" dirty="0" err="1"/>
              <a:t>източната</a:t>
            </a:r>
            <a:r>
              <a:rPr lang="ru-RU" dirty="0"/>
              <a:t> </a:t>
            </a:r>
            <a:r>
              <a:rPr lang="ru-RU" dirty="0" err="1"/>
              <a:t>църква</a:t>
            </a:r>
            <a:r>
              <a:rPr lang="ru-RU" dirty="0"/>
              <a:t> е </a:t>
            </a:r>
            <a:r>
              <a:rPr lang="ru-RU" dirty="0" err="1"/>
              <a:t>еднаква</a:t>
            </a:r>
            <a:r>
              <a:rPr lang="ru-RU" dirty="0"/>
              <a:t>:</a:t>
            </a:r>
          </a:p>
          <a:p>
            <a:endParaRPr lang="ru-RU" dirty="0"/>
          </a:p>
          <a:p>
            <a:r>
              <a:rPr lang="ru-RU" dirty="0" err="1"/>
              <a:t>Страстната</a:t>
            </a:r>
            <a:r>
              <a:rPr lang="ru-RU" dirty="0"/>
              <a:t> седмица е от </a:t>
            </a:r>
            <a:r>
              <a:rPr lang="ru-RU" dirty="0" err="1"/>
              <a:t>понеделник</a:t>
            </a:r>
            <a:r>
              <a:rPr lang="ru-RU" dirty="0"/>
              <a:t> до неделя след </a:t>
            </a:r>
            <a:r>
              <a:rPr lang="ru-RU" dirty="0" err="1"/>
              <a:t>първото</a:t>
            </a:r>
            <a:r>
              <a:rPr lang="ru-RU" dirty="0"/>
              <a:t> пролетно </a:t>
            </a:r>
            <a:r>
              <a:rPr lang="ru-RU" dirty="0" err="1"/>
              <a:t>пълнолуние</a:t>
            </a:r>
            <a:r>
              <a:rPr lang="ru-RU" dirty="0"/>
              <a:t>, а </a:t>
            </a:r>
            <a:r>
              <a:rPr lang="ru-RU" dirty="0" err="1"/>
              <a:t>Великден</a:t>
            </a:r>
            <a:r>
              <a:rPr lang="ru-RU" dirty="0"/>
              <a:t> е в </a:t>
            </a:r>
            <a:r>
              <a:rPr lang="ru-RU" dirty="0" err="1"/>
              <a:t>неделния</a:t>
            </a:r>
            <a:r>
              <a:rPr lang="ru-RU" dirty="0"/>
              <a:t> </a:t>
            </a:r>
            <a:r>
              <a:rPr lang="ru-RU" dirty="0" err="1"/>
              <a:t>ден</a:t>
            </a:r>
            <a:r>
              <a:rPr lang="ru-RU" dirty="0"/>
              <a:t> на </a:t>
            </a:r>
            <a:r>
              <a:rPr lang="ru-RU" dirty="0" err="1"/>
              <a:t>Страстната</a:t>
            </a:r>
            <a:r>
              <a:rPr lang="ru-RU" dirty="0"/>
              <a:t> седмица.</a:t>
            </a:r>
          </a:p>
          <a:p>
            <a:r>
              <a:rPr lang="ru-RU" dirty="0" err="1"/>
              <a:t>Църковното</a:t>
            </a:r>
            <a:r>
              <a:rPr lang="ru-RU" dirty="0"/>
              <a:t> пролетно равноденствие е на 21 март. Например: </a:t>
            </a:r>
            <a:r>
              <a:rPr lang="ru-RU" dirty="0" err="1"/>
              <a:t>ако</a:t>
            </a:r>
            <a:r>
              <a:rPr lang="ru-RU" dirty="0"/>
              <a:t> </a:t>
            </a:r>
            <a:r>
              <a:rPr lang="ru-RU" dirty="0" err="1"/>
              <a:t>пълнолунието</a:t>
            </a:r>
            <a:r>
              <a:rPr lang="ru-RU" dirty="0"/>
              <a:t> е на 1 </a:t>
            </a:r>
            <a:r>
              <a:rPr lang="ru-RU" dirty="0" err="1"/>
              <a:t>април</a:t>
            </a:r>
            <a:r>
              <a:rPr lang="ru-RU" dirty="0"/>
              <a:t> </a:t>
            </a:r>
            <a:r>
              <a:rPr lang="ru-RU" dirty="0" err="1"/>
              <a:t>Великден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се </a:t>
            </a:r>
            <a:r>
              <a:rPr lang="ru-RU" dirty="0" err="1"/>
              <a:t>пада</a:t>
            </a:r>
            <a:r>
              <a:rPr lang="ru-RU" dirty="0"/>
              <a:t> в </a:t>
            </a:r>
            <a:r>
              <a:rPr lang="ru-RU" dirty="0" err="1"/>
              <a:t>следващата</a:t>
            </a:r>
            <a:r>
              <a:rPr lang="ru-RU" dirty="0"/>
              <a:t> неделя.</a:t>
            </a:r>
          </a:p>
          <a:p>
            <a:endParaRPr lang="ru-RU" dirty="0"/>
          </a:p>
          <a:p>
            <a:r>
              <a:rPr lang="ru-RU" dirty="0" err="1"/>
              <a:t>Това</a:t>
            </a:r>
            <a:r>
              <a:rPr lang="ru-RU" dirty="0"/>
              <a:t> ограничение е </a:t>
            </a:r>
            <a:r>
              <a:rPr lang="ru-RU" dirty="0" err="1"/>
              <a:t>въведено</a:t>
            </a:r>
            <a:r>
              <a:rPr lang="ru-RU" dirty="0"/>
              <a:t>, за да </a:t>
            </a:r>
            <a:r>
              <a:rPr lang="ru-RU" dirty="0" err="1"/>
              <a:t>няма</a:t>
            </a:r>
            <a:r>
              <a:rPr lang="ru-RU" dirty="0"/>
              <a:t> два </a:t>
            </a:r>
            <a:r>
              <a:rPr lang="ru-RU" dirty="0" err="1"/>
              <a:t>пъти</a:t>
            </a:r>
            <a:r>
              <a:rPr lang="ru-RU" dirty="0"/>
              <a:t> </a:t>
            </a:r>
            <a:r>
              <a:rPr lang="ru-RU" dirty="0" err="1"/>
              <a:t>Великден</a:t>
            </a:r>
            <a:r>
              <a:rPr lang="ru-RU" dirty="0"/>
              <a:t> в период от </a:t>
            </a:r>
            <a:r>
              <a:rPr lang="ru-RU" dirty="0" err="1"/>
              <a:t>една</a:t>
            </a:r>
            <a:r>
              <a:rPr lang="ru-RU" dirty="0"/>
              <a:t> </a:t>
            </a:r>
            <a:r>
              <a:rPr lang="ru-RU" dirty="0" err="1"/>
              <a:t>календарна</a:t>
            </a:r>
            <a:r>
              <a:rPr lang="ru-RU" dirty="0"/>
              <a:t> година (</a:t>
            </a:r>
            <a:r>
              <a:rPr lang="ru-RU" dirty="0" err="1"/>
              <a:t>което</a:t>
            </a:r>
            <a:r>
              <a:rPr lang="ru-RU" dirty="0"/>
              <a:t> е </a:t>
            </a:r>
            <a:r>
              <a:rPr lang="ru-RU" dirty="0" err="1"/>
              <a:t>възможно</a:t>
            </a:r>
            <a:r>
              <a:rPr lang="ru-RU" dirty="0"/>
              <a:t> при </a:t>
            </a:r>
            <a:r>
              <a:rPr lang="ru-RU" dirty="0" err="1"/>
              <a:t>Пасхата</a:t>
            </a:r>
            <a:r>
              <a:rPr lang="ru-RU" dirty="0"/>
              <a:t>).</a:t>
            </a:r>
          </a:p>
          <a:p>
            <a:endParaRPr lang="ru-RU" dirty="0"/>
          </a:p>
          <a:p>
            <a:r>
              <a:rPr lang="ru-RU" dirty="0" err="1"/>
              <a:t>Разлика</a:t>
            </a:r>
            <a:r>
              <a:rPr lang="ru-RU" dirty="0"/>
              <a:t> в </a:t>
            </a:r>
            <a:r>
              <a:rPr lang="ru-RU" dirty="0" err="1"/>
              <a:t>датите</a:t>
            </a:r>
            <a:endParaRPr lang="bg-BG" dirty="0"/>
          </a:p>
        </p:txBody>
      </p:sp>
      <p:sp>
        <p:nvSpPr>
          <p:cNvPr id="3" name="Заглавие 2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56263" cy="1054250"/>
          </a:xfrm>
        </p:spPr>
        <p:txBody>
          <a:bodyPr/>
          <a:lstStyle/>
          <a:p>
            <a:r>
              <a:rPr lang="bg-BG" dirty="0" smtClean="0"/>
              <a:t>Изчисляване на датата за Великден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412621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съдържани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Разликата</a:t>
            </a:r>
            <a:r>
              <a:rPr lang="ru-RU" dirty="0"/>
              <a:t> между </a:t>
            </a:r>
            <a:r>
              <a:rPr lang="ru-RU" dirty="0" err="1"/>
              <a:t>католици</a:t>
            </a:r>
            <a:r>
              <a:rPr lang="ru-RU" dirty="0"/>
              <a:t> и </a:t>
            </a:r>
            <a:r>
              <a:rPr lang="ru-RU" dirty="0" err="1"/>
              <a:t>православни</a:t>
            </a:r>
            <a:r>
              <a:rPr lang="ru-RU" dirty="0"/>
              <a:t>, </a:t>
            </a:r>
            <a:r>
              <a:rPr lang="ru-RU" dirty="0" err="1"/>
              <a:t>която</a:t>
            </a:r>
            <a:r>
              <a:rPr lang="ru-RU" dirty="0"/>
              <a:t> се </a:t>
            </a:r>
            <a:r>
              <a:rPr lang="ru-RU" dirty="0" err="1"/>
              <a:t>наблюдава</a:t>
            </a:r>
            <a:r>
              <a:rPr lang="ru-RU" dirty="0"/>
              <a:t> в </a:t>
            </a:r>
            <a:r>
              <a:rPr lang="ru-RU" dirty="0" err="1"/>
              <a:t>датите</a:t>
            </a:r>
            <a:r>
              <a:rPr lang="ru-RU" dirty="0"/>
              <a:t> на </a:t>
            </a:r>
            <a:r>
              <a:rPr lang="ru-RU" dirty="0" err="1"/>
              <a:t>отбелязване</a:t>
            </a:r>
            <a:r>
              <a:rPr lang="ru-RU" dirty="0"/>
              <a:t> на </a:t>
            </a:r>
            <a:r>
              <a:rPr lang="ru-RU" dirty="0" err="1"/>
              <a:t>Великден</a:t>
            </a:r>
            <a:r>
              <a:rPr lang="ru-RU" dirty="0"/>
              <a:t> е, че по отношение на </a:t>
            </a:r>
            <a:r>
              <a:rPr lang="ru-RU" dirty="0" err="1"/>
              <a:t>Великден</a:t>
            </a:r>
            <a:r>
              <a:rPr lang="ru-RU" dirty="0"/>
              <a:t> </a:t>
            </a:r>
            <a:r>
              <a:rPr lang="ru-RU" dirty="0" err="1"/>
              <a:t>православните</a:t>
            </a:r>
            <a:r>
              <a:rPr lang="ru-RU" dirty="0"/>
              <a:t> </a:t>
            </a:r>
            <a:r>
              <a:rPr lang="ru-RU" dirty="0" err="1"/>
              <a:t>спазват</a:t>
            </a:r>
            <a:r>
              <a:rPr lang="ru-RU" dirty="0"/>
              <a:t> </a:t>
            </a:r>
            <a:r>
              <a:rPr lang="ru-RU" dirty="0" err="1"/>
              <a:t>допълнителното</a:t>
            </a:r>
            <a:r>
              <a:rPr lang="ru-RU" dirty="0"/>
              <a:t> </a:t>
            </a:r>
            <a:r>
              <a:rPr lang="ru-RU" dirty="0" err="1"/>
              <a:t>изискване</a:t>
            </a:r>
            <a:r>
              <a:rPr lang="ru-RU" dirty="0"/>
              <a:t> </a:t>
            </a:r>
            <a:r>
              <a:rPr lang="ru-RU" dirty="0" err="1"/>
              <a:t>Великден</a:t>
            </a:r>
            <a:r>
              <a:rPr lang="ru-RU" dirty="0"/>
              <a:t> да не </a:t>
            </a:r>
            <a:r>
              <a:rPr lang="ru-RU" dirty="0" err="1"/>
              <a:t>съвпада</a:t>
            </a:r>
            <a:r>
              <a:rPr lang="ru-RU" dirty="0"/>
              <a:t> с </a:t>
            </a:r>
            <a:r>
              <a:rPr lang="ru-RU" dirty="0" err="1"/>
              <a:t>еврейската</a:t>
            </a:r>
            <a:r>
              <a:rPr lang="ru-RU" dirty="0"/>
              <a:t> Пасха. В случай на такова </a:t>
            </a:r>
            <a:r>
              <a:rPr lang="ru-RU" dirty="0" err="1"/>
              <a:t>съвпадение</a:t>
            </a:r>
            <a:r>
              <a:rPr lang="ru-RU" dirty="0"/>
              <a:t> </a:t>
            </a:r>
            <a:r>
              <a:rPr lang="ru-RU" dirty="0" err="1"/>
              <a:t>католиците</a:t>
            </a:r>
            <a:r>
              <a:rPr lang="ru-RU" dirty="0"/>
              <a:t> и </a:t>
            </a:r>
            <a:r>
              <a:rPr lang="ru-RU" dirty="0" err="1"/>
              <a:t>протестантите</a:t>
            </a:r>
            <a:r>
              <a:rPr lang="ru-RU" dirty="0"/>
              <a:t> </a:t>
            </a:r>
            <a:r>
              <a:rPr lang="ru-RU" dirty="0" err="1"/>
              <a:t>отбелязват</a:t>
            </a:r>
            <a:r>
              <a:rPr lang="ru-RU" dirty="0"/>
              <a:t> </a:t>
            </a:r>
            <a:r>
              <a:rPr lang="ru-RU" dirty="0" err="1"/>
              <a:t>Великден</a:t>
            </a:r>
            <a:r>
              <a:rPr lang="ru-RU" dirty="0"/>
              <a:t>, а </a:t>
            </a:r>
            <a:r>
              <a:rPr lang="ru-RU" dirty="0" err="1"/>
              <a:t>православната</a:t>
            </a:r>
            <a:r>
              <a:rPr lang="ru-RU" dirty="0"/>
              <a:t> </a:t>
            </a:r>
            <a:r>
              <a:rPr lang="ru-RU" dirty="0" err="1"/>
              <a:t>църква</a:t>
            </a:r>
            <a:r>
              <a:rPr lang="ru-RU" dirty="0"/>
              <a:t> </a:t>
            </a:r>
            <a:r>
              <a:rPr lang="ru-RU" dirty="0" err="1"/>
              <a:t>го</a:t>
            </a:r>
            <a:r>
              <a:rPr lang="ru-RU" dirty="0"/>
              <a:t> </a:t>
            </a:r>
            <a:r>
              <a:rPr lang="ru-RU" dirty="0" err="1"/>
              <a:t>отлага</a:t>
            </a:r>
            <a:r>
              <a:rPr lang="ru-RU" dirty="0"/>
              <a:t> с един </a:t>
            </a:r>
            <a:r>
              <a:rPr lang="ru-RU" dirty="0" err="1"/>
              <a:t>лунен</a:t>
            </a:r>
            <a:r>
              <a:rPr lang="ru-RU" dirty="0"/>
              <a:t> </a:t>
            </a:r>
            <a:r>
              <a:rPr lang="ru-RU" dirty="0" err="1"/>
              <a:t>месец</a:t>
            </a:r>
            <a:r>
              <a:rPr lang="ru-RU" dirty="0"/>
              <a:t>.</a:t>
            </a:r>
            <a:endParaRPr lang="bg-BG" dirty="0"/>
          </a:p>
        </p:txBody>
      </p:sp>
      <p:sp>
        <p:nvSpPr>
          <p:cNvPr id="3" name="Заглавие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Разлика в датите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189542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съдържани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err="1"/>
              <a:t>Шансът</a:t>
            </a:r>
            <a:r>
              <a:rPr lang="ru-RU" sz="3200" dirty="0"/>
              <a:t> да </a:t>
            </a:r>
            <a:r>
              <a:rPr lang="ru-RU" sz="3200" dirty="0" err="1"/>
              <a:t>има</a:t>
            </a:r>
            <a:r>
              <a:rPr lang="ru-RU" sz="3200" dirty="0"/>
              <a:t> </a:t>
            </a:r>
            <a:r>
              <a:rPr lang="ru-RU" sz="3200" dirty="0" err="1"/>
              <a:t>пълнолуние</a:t>
            </a:r>
            <a:r>
              <a:rPr lang="ru-RU" sz="3200" dirty="0"/>
              <a:t> в </a:t>
            </a:r>
            <a:r>
              <a:rPr lang="ru-RU" sz="3200" dirty="0" err="1"/>
              <a:t>този</a:t>
            </a:r>
            <a:r>
              <a:rPr lang="ru-RU" sz="3200" dirty="0"/>
              <a:t> период е около 50%. </a:t>
            </a:r>
            <a:r>
              <a:rPr lang="ru-RU" sz="3200" dirty="0" err="1"/>
              <a:t>Затова</a:t>
            </a:r>
            <a:r>
              <a:rPr lang="ru-RU" sz="3200" dirty="0"/>
              <a:t> все пак в </a:t>
            </a:r>
            <a:r>
              <a:rPr lang="ru-RU" sz="3200" dirty="0" err="1"/>
              <a:t>половината</a:t>
            </a:r>
            <a:r>
              <a:rPr lang="ru-RU" sz="3200" dirty="0"/>
              <a:t> от </a:t>
            </a:r>
            <a:r>
              <a:rPr lang="ru-RU" sz="3200" dirty="0" err="1"/>
              <a:t>случаите</a:t>
            </a:r>
            <a:r>
              <a:rPr lang="ru-RU" sz="3200" dirty="0"/>
              <a:t> </a:t>
            </a:r>
            <a:r>
              <a:rPr lang="ru-RU" sz="3200" dirty="0" err="1"/>
              <a:t>западният</a:t>
            </a:r>
            <a:r>
              <a:rPr lang="ru-RU" sz="3200" dirty="0"/>
              <a:t> и </a:t>
            </a:r>
            <a:r>
              <a:rPr lang="ru-RU" sz="3200" dirty="0" err="1"/>
              <a:t>източноправославният</a:t>
            </a:r>
            <a:r>
              <a:rPr lang="ru-RU" sz="3200" dirty="0"/>
              <a:t> </a:t>
            </a:r>
            <a:r>
              <a:rPr lang="ru-RU" sz="3200" dirty="0" err="1"/>
              <a:t>Великден</a:t>
            </a:r>
            <a:r>
              <a:rPr lang="ru-RU" sz="3200" dirty="0"/>
              <a:t> </a:t>
            </a:r>
            <a:r>
              <a:rPr lang="ru-RU" sz="3200" dirty="0" err="1"/>
              <a:t>съвпадат</a:t>
            </a:r>
            <a:r>
              <a:rPr lang="ru-RU" sz="3200" dirty="0"/>
              <a:t>, а в </a:t>
            </a:r>
            <a:r>
              <a:rPr lang="ru-RU" sz="3200" dirty="0" err="1"/>
              <a:t>останалите</a:t>
            </a:r>
            <a:r>
              <a:rPr lang="ru-RU" sz="3200" dirty="0"/>
              <a:t> </a:t>
            </a:r>
            <a:r>
              <a:rPr lang="ru-RU" sz="3200" dirty="0" err="1"/>
              <a:t>източноправославният</a:t>
            </a:r>
            <a:r>
              <a:rPr lang="ru-RU" sz="3200" dirty="0"/>
              <a:t> е </a:t>
            </a:r>
            <a:r>
              <a:rPr lang="ru-RU" sz="3200" dirty="0" err="1"/>
              <a:t>обикновено</a:t>
            </a:r>
            <a:r>
              <a:rPr lang="ru-RU" sz="3200" dirty="0"/>
              <a:t> 1 седмица </a:t>
            </a:r>
            <a:r>
              <a:rPr lang="ru-RU" sz="3200" dirty="0" err="1"/>
              <a:t>по-късно</a:t>
            </a:r>
            <a:r>
              <a:rPr lang="ru-RU" sz="3200" dirty="0"/>
              <a:t>.</a:t>
            </a:r>
            <a:endParaRPr lang="bg-BG" sz="3200" dirty="0"/>
          </a:p>
        </p:txBody>
      </p:sp>
      <p:sp>
        <p:nvSpPr>
          <p:cNvPr id="3" name="Заглавие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Съвпадение на датите 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589129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съдържание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err="1">
                <a:solidFill>
                  <a:srgbClr val="222222"/>
                </a:solidFill>
                <a:latin typeface="Arial"/>
              </a:rPr>
              <a:t>Същевременно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 </a:t>
            </a:r>
            <a:r>
              <a:rPr lang="ru-RU" dirty="0" err="1">
                <a:solidFill>
                  <a:srgbClr val="0B0080"/>
                </a:solidFill>
                <a:latin typeface="Arial"/>
                <a:hlinkClick r:id="rId2" tooltip="Пасха"/>
              </a:rPr>
              <a:t>Пасхата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 се 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изчислява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според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новолунието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 и 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времето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 между </a:t>
            </a:r>
            <a:r>
              <a:rPr lang="ru-RU" dirty="0">
                <a:solidFill>
                  <a:srgbClr val="0B0080"/>
                </a:solidFill>
                <a:latin typeface="Arial"/>
                <a:hlinkClick r:id="rId3" tooltip="Новолуние"/>
              </a:rPr>
              <a:t>новолуние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 и </a:t>
            </a:r>
            <a:r>
              <a:rPr lang="ru-RU" dirty="0" err="1">
                <a:solidFill>
                  <a:srgbClr val="0B0080"/>
                </a:solidFill>
                <a:latin typeface="Arial"/>
                <a:hlinkClick r:id="rId4" tooltip="Пълнолуние"/>
              </a:rPr>
              <a:t>пълнолуние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 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също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 е половин 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месец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. 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Така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православният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Великден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 се 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отклонява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 от 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западния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 в 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същия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ритъм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както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еврейската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 </a:t>
            </a:r>
            <a:r>
              <a:rPr lang="ru-RU" dirty="0">
                <a:solidFill>
                  <a:srgbClr val="0B0080"/>
                </a:solidFill>
                <a:latin typeface="Arial"/>
                <a:hlinkClick r:id="rId2" tooltip="Пасха"/>
              </a:rPr>
              <a:t>Пасха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.</a:t>
            </a:r>
            <a:r>
              <a:rPr lang="ru-RU" baseline="30000" dirty="0">
                <a:solidFill>
                  <a:srgbClr val="0B0080"/>
                </a:solidFill>
                <a:latin typeface="Arial"/>
                <a:hlinkClick r:id="rId5"/>
              </a:rPr>
              <a:t>[3]</a:t>
            </a:r>
            <a:endParaRPr lang="ru-RU" dirty="0">
              <a:solidFill>
                <a:srgbClr val="222222"/>
              </a:solidFill>
              <a:latin typeface="Arial"/>
            </a:endParaRPr>
          </a:p>
          <a:p>
            <a:r>
              <a:rPr lang="ru-RU" dirty="0" err="1">
                <a:solidFill>
                  <a:srgbClr val="222222"/>
                </a:solidFill>
                <a:latin typeface="Arial"/>
              </a:rPr>
              <a:t>Една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 от причините „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двустилните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“ 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църкви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 (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като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българската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) да не 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използват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изцяло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светския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календар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 е 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разбирането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, че 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забраната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християните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 да 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честват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Великден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заедно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 с 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евреите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, се 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отнася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 и 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във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времеви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 аспект. 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Докато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 по </a:t>
            </a:r>
            <a:r>
              <a:rPr lang="ru-RU" dirty="0" err="1">
                <a:solidFill>
                  <a:srgbClr val="0B0080"/>
                </a:solidFill>
                <a:latin typeface="Arial"/>
                <a:hlinkClick r:id="rId6" tooltip="Григориански календар"/>
              </a:rPr>
              <a:t>Грегорианския</a:t>
            </a:r>
            <a:r>
              <a:rPr lang="ru-RU" dirty="0">
                <a:solidFill>
                  <a:srgbClr val="0B0080"/>
                </a:solidFill>
                <a:latin typeface="Arial"/>
                <a:hlinkClick r:id="rId6" tooltip="Григориански календар"/>
              </a:rPr>
              <a:t> </a:t>
            </a:r>
            <a:r>
              <a:rPr lang="ru-RU" dirty="0" err="1">
                <a:solidFill>
                  <a:srgbClr val="0B0080"/>
                </a:solidFill>
                <a:latin typeface="Arial"/>
                <a:hlinkClick r:id="rId6" tooltip="Григориански календар"/>
              </a:rPr>
              <a:t>календар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 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Великден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според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тях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може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 да 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съвпадне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 с </a:t>
            </a:r>
            <a:r>
              <a:rPr lang="ru-RU" dirty="0">
                <a:solidFill>
                  <a:srgbClr val="0B0080"/>
                </a:solidFill>
                <a:latin typeface="Arial"/>
                <a:hlinkClick r:id="rId2" tooltip="Пасха"/>
              </a:rPr>
              <a:t>Пасха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, с 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източния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Великден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това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 не 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може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 да се случи, 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тъй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като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 той 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следва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 </a:t>
            </a:r>
            <a:r>
              <a:rPr lang="ru-RU" dirty="0">
                <a:solidFill>
                  <a:srgbClr val="0B0080"/>
                </a:solidFill>
                <a:latin typeface="Arial"/>
                <a:hlinkClick r:id="rId2" tooltip="Пасха"/>
              </a:rPr>
              <a:t>Пасха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. 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Освен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това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 с 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историческия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 ход на 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събитията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би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трябвало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Великден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 да е </a:t>
            </a:r>
            <a:r>
              <a:rPr lang="ru-RU" i="1" dirty="0">
                <a:solidFill>
                  <a:srgbClr val="222222"/>
                </a:solidFill>
                <a:latin typeface="Arial"/>
              </a:rPr>
              <a:t>след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 </a:t>
            </a:r>
            <a:r>
              <a:rPr lang="ru-RU" dirty="0">
                <a:solidFill>
                  <a:srgbClr val="0B0080"/>
                </a:solidFill>
                <a:latin typeface="Arial"/>
                <a:hlinkClick r:id="rId2" tooltip="Пасха"/>
              </a:rPr>
              <a:t>Пасха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. От друга страна, 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тъй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като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юлианското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 пролетно равноденствие 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изостава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 от 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реалното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, 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понякога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източният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Великден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 се 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пада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 на 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второто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пълнолуние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 след 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реалното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настъпване</a:t>
            </a:r>
            <a:r>
              <a:rPr lang="ru-RU" dirty="0">
                <a:solidFill>
                  <a:srgbClr val="222222"/>
                </a:solidFill>
                <a:latin typeface="Arial"/>
              </a:rPr>
              <a:t> на </a:t>
            </a:r>
            <a:r>
              <a:rPr lang="ru-RU" dirty="0" err="1">
                <a:solidFill>
                  <a:srgbClr val="222222"/>
                </a:solidFill>
                <a:latin typeface="Arial"/>
              </a:rPr>
              <a:t>пролетта</a:t>
            </a:r>
            <a:endParaRPr lang="ru-RU" dirty="0">
              <a:solidFill>
                <a:srgbClr val="222222"/>
              </a:solidFill>
              <a:latin typeface="Arial"/>
            </a:endParaRPr>
          </a:p>
          <a:p>
            <a:endParaRPr lang="bg-BG" dirty="0"/>
          </a:p>
        </p:txBody>
      </p:sp>
      <p:sp>
        <p:nvSpPr>
          <p:cNvPr id="3" name="Заглавие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Според </a:t>
            </a:r>
            <a:r>
              <a:rPr lang="bg-BG" dirty="0" err="1" smtClean="0"/>
              <a:t>пасхата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672700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съдържание 1"/>
          <p:cNvSpPr>
            <a:spLocks noGrp="1"/>
          </p:cNvSpPr>
          <p:nvPr>
            <p:ph idx="1"/>
          </p:nvPr>
        </p:nvSpPr>
        <p:spPr>
          <a:xfrm>
            <a:off x="395537" y="2132857"/>
            <a:ext cx="4248472" cy="4248472"/>
          </a:xfrm>
        </p:spPr>
        <p:txBody>
          <a:bodyPr>
            <a:normAutofit fontScale="92500"/>
          </a:bodyPr>
          <a:lstStyle/>
          <a:p>
            <a:r>
              <a:rPr lang="bg-BG" dirty="0" smtClean="0"/>
              <a:t>Специалното в този празник е, че събира цялото семейство на трапезата.</a:t>
            </a:r>
          </a:p>
          <a:p>
            <a:r>
              <a:rPr lang="bg-BG" dirty="0" smtClean="0"/>
              <a:t>Децата са щастливи, което е най-важното</a:t>
            </a:r>
          </a:p>
          <a:p>
            <a:r>
              <a:rPr lang="bg-BG" dirty="0" smtClean="0"/>
              <a:t>Любовта между хората, подбужда се доброто в тях, замислят се над това, че трябва да вършат добри дела.</a:t>
            </a:r>
          </a:p>
          <a:p>
            <a:r>
              <a:rPr lang="bg-BG" dirty="0" smtClean="0"/>
              <a:t>Хубаво е, че си го припомняме всяка година.</a:t>
            </a:r>
            <a:endParaRPr lang="bg-BG" dirty="0"/>
          </a:p>
        </p:txBody>
      </p:sp>
      <p:sp>
        <p:nvSpPr>
          <p:cNvPr id="3" name="Заглавие 2"/>
          <p:cNvSpPr>
            <a:spLocks noGrp="1"/>
          </p:cNvSpPr>
          <p:nvPr>
            <p:ph type="title"/>
          </p:nvPr>
        </p:nvSpPr>
        <p:spPr>
          <a:xfrm>
            <a:off x="683568" y="404664"/>
            <a:ext cx="7756263" cy="1054250"/>
          </a:xfrm>
        </p:spPr>
        <p:txBody>
          <a:bodyPr/>
          <a:lstStyle/>
          <a:p>
            <a:r>
              <a:rPr lang="bg-BG" dirty="0" smtClean="0"/>
              <a:t>Въпреки различията общото е едно.</a:t>
            </a:r>
            <a:endParaRPr lang="bg-BG" dirty="0"/>
          </a:p>
        </p:txBody>
      </p:sp>
      <p:pic>
        <p:nvPicPr>
          <p:cNvPr id="4" name="Картина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924945"/>
            <a:ext cx="45720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4033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съдържание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3600" dirty="0" err="1"/>
              <a:t>Спрямо</a:t>
            </a:r>
            <a:r>
              <a:rPr lang="ru-RU" sz="3600" dirty="0"/>
              <a:t> </a:t>
            </a:r>
            <a:r>
              <a:rPr lang="ru-RU" sz="3600" dirty="0" err="1"/>
              <a:t>Великден</a:t>
            </a:r>
            <a:r>
              <a:rPr lang="ru-RU" sz="3600" dirty="0"/>
              <a:t> се определят и </a:t>
            </a:r>
            <a:r>
              <a:rPr lang="ru-RU" sz="3600" dirty="0" err="1"/>
              <a:t>подвижните</a:t>
            </a:r>
            <a:r>
              <a:rPr lang="ru-RU" sz="3600" dirty="0"/>
              <a:t> </a:t>
            </a:r>
            <a:r>
              <a:rPr lang="ru-RU" sz="3600" dirty="0" err="1"/>
              <a:t>празници</a:t>
            </a:r>
            <a:r>
              <a:rPr lang="ru-RU" sz="3600" dirty="0"/>
              <a:t>, </a:t>
            </a:r>
            <a:r>
              <a:rPr lang="ru-RU" sz="3600" dirty="0" err="1"/>
              <a:t>докато</a:t>
            </a:r>
            <a:r>
              <a:rPr lang="ru-RU" sz="3600" dirty="0"/>
              <a:t> при </a:t>
            </a:r>
            <a:r>
              <a:rPr lang="ru-RU" sz="3600" dirty="0" err="1"/>
              <a:t>постоянните</a:t>
            </a:r>
            <a:r>
              <a:rPr lang="ru-RU" sz="3600" dirty="0"/>
              <a:t> </a:t>
            </a:r>
            <a:r>
              <a:rPr lang="ru-RU" sz="3600" dirty="0" err="1"/>
              <a:t>празници</a:t>
            </a:r>
            <a:r>
              <a:rPr lang="ru-RU" sz="3600" dirty="0"/>
              <a:t> </a:t>
            </a:r>
            <a:r>
              <a:rPr lang="ru-RU" sz="3600" dirty="0" err="1"/>
              <a:t>няма</a:t>
            </a:r>
            <a:r>
              <a:rPr lang="ru-RU" sz="3600" dirty="0"/>
              <a:t> </a:t>
            </a:r>
            <a:r>
              <a:rPr lang="ru-RU" sz="3600" dirty="0" err="1"/>
              <a:t>разминаване</a:t>
            </a:r>
            <a:r>
              <a:rPr lang="ru-RU" sz="3600" dirty="0"/>
              <a:t>, </a:t>
            </a:r>
            <a:r>
              <a:rPr lang="ru-RU" sz="3600" dirty="0" err="1"/>
              <a:t>тъй</a:t>
            </a:r>
            <a:r>
              <a:rPr lang="ru-RU" sz="3600" dirty="0"/>
              <a:t> </a:t>
            </a:r>
            <a:r>
              <a:rPr lang="ru-RU" sz="3600" dirty="0" err="1"/>
              <a:t>като</a:t>
            </a:r>
            <a:r>
              <a:rPr lang="ru-RU" sz="3600" dirty="0"/>
              <a:t> за </a:t>
            </a:r>
            <a:r>
              <a:rPr lang="ru-RU" sz="3600" dirty="0" err="1"/>
              <a:t>тях</a:t>
            </a:r>
            <a:r>
              <a:rPr lang="ru-RU" sz="3600" dirty="0"/>
              <a:t> </a:t>
            </a:r>
            <a:r>
              <a:rPr lang="ru-RU" sz="3600" dirty="0" err="1"/>
              <a:t>повечето</a:t>
            </a:r>
            <a:r>
              <a:rPr lang="ru-RU" sz="3600" dirty="0"/>
              <a:t> </a:t>
            </a:r>
            <a:r>
              <a:rPr lang="ru-RU" sz="3600" dirty="0" err="1"/>
              <a:t>православни</a:t>
            </a:r>
            <a:r>
              <a:rPr lang="ru-RU" sz="3600" dirty="0"/>
              <a:t> </a:t>
            </a:r>
            <a:r>
              <a:rPr lang="ru-RU" sz="3600" dirty="0" err="1"/>
              <a:t>църкви</a:t>
            </a:r>
            <a:r>
              <a:rPr lang="ru-RU" sz="3600" dirty="0"/>
              <a:t> </a:t>
            </a:r>
            <a:r>
              <a:rPr lang="ru-RU" sz="3600" dirty="0" err="1"/>
              <a:t>ползват</a:t>
            </a:r>
            <a:r>
              <a:rPr lang="ru-RU" sz="3600" dirty="0"/>
              <a:t> подобен на </a:t>
            </a:r>
            <a:r>
              <a:rPr lang="ru-RU" sz="3600" dirty="0" err="1"/>
              <a:t>Григорианския</a:t>
            </a:r>
            <a:r>
              <a:rPr lang="ru-RU" sz="3600" dirty="0"/>
              <a:t> </a:t>
            </a:r>
            <a:r>
              <a:rPr lang="ru-RU" sz="3600" dirty="0" err="1"/>
              <a:t>календар</a:t>
            </a:r>
            <a:r>
              <a:rPr lang="ru-RU" sz="3600" dirty="0"/>
              <a:t>.</a:t>
            </a:r>
            <a:endParaRPr lang="bg-BG" sz="3600" dirty="0"/>
          </a:p>
        </p:txBody>
      </p:sp>
      <p:sp>
        <p:nvSpPr>
          <p:cNvPr id="3" name="Заглавие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Подвижните празници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519385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върда корица">
  <a:themeElements>
    <a:clrScheme name="Твърда корица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Твърда корица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Твърда корица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92</TotalTime>
  <Words>1022</Words>
  <Application>Microsoft Office PowerPoint</Application>
  <PresentationFormat>Презентация на цял екран (4:3)</PresentationFormat>
  <Paragraphs>54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15</vt:i4>
      </vt:variant>
    </vt:vector>
  </HeadingPairs>
  <TitlesOfParts>
    <vt:vector size="16" baseType="lpstr">
      <vt:lpstr>Твърда корица</vt:lpstr>
      <vt:lpstr>Великден</vt:lpstr>
      <vt:lpstr>Възкресение Христово</vt:lpstr>
      <vt:lpstr>Богослужение</vt:lpstr>
      <vt:lpstr>Изчисляване на датата за Великден</vt:lpstr>
      <vt:lpstr>Разлика в датите</vt:lpstr>
      <vt:lpstr>Съвпадение на датите </vt:lpstr>
      <vt:lpstr>Според пасхата</vt:lpstr>
      <vt:lpstr>Въпреки различията общото е едно.</vt:lpstr>
      <vt:lpstr>Подвижните празници</vt:lpstr>
      <vt:lpstr>Страстната седмица</vt:lpstr>
      <vt:lpstr>Великденски яйца</vt:lpstr>
      <vt:lpstr>Български обичаи</vt:lpstr>
      <vt:lpstr>Обредни хлябове</vt:lpstr>
      <vt:lpstr>Други символи</vt:lpstr>
      <vt:lpstr>КРАЙ!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Великден</dc:title>
  <dc:creator>Guest</dc:creator>
  <cp:lastModifiedBy>Guest</cp:lastModifiedBy>
  <cp:revision>4</cp:revision>
  <dcterms:created xsi:type="dcterms:W3CDTF">2019-03-08T09:06:27Z</dcterms:created>
  <dcterms:modified xsi:type="dcterms:W3CDTF">2019-03-08T10:39:07Z</dcterms:modified>
</cp:coreProperties>
</file>