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4" r:id="rId6"/>
    <p:sldId id="267" r:id="rId7"/>
    <p:sldId id="268" r:id="rId8"/>
    <p:sldId id="260" r:id="rId9"/>
    <p:sldId id="261" r:id="rId10"/>
    <p:sldId id="262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AA28D-9B18-4690-82B2-C532AFAC6927}" v="67" dt="2025-04-11T07:12:58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хар Ахмед" userId="941f49ee-df94-4d39-b76f-c10be2de8375" providerId="ADAL" clId="{BB0AA28D-9B18-4690-82B2-C532AFAC6927}"/>
    <pc:docChg chg="modSld">
      <pc:chgData name="Бахар Ахмед" userId="941f49ee-df94-4d39-b76f-c10be2de8375" providerId="ADAL" clId="{BB0AA28D-9B18-4690-82B2-C532AFAC6927}" dt="2025-04-11T07:13:09.154" v="76" actId="120"/>
      <pc:docMkLst>
        <pc:docMk/>
      </pc:docMkLst>
      <pc:sldChg chg="modTransition">
        <pc:chgData name="Бахар Ахмед" userId="941f49ee-df94-4d39-b76f-c10be2de8375" providerId="ADAL" clId="{BB0AA28D-9B18-4690-82B2-C532AFAC6927}" dt="2025-04-11T07:10:55.953" v="39"/>
        <pc:sldMkLst>
          <pc:docMk/>
          <pc:sldMk cId="1398181154" sldId="257"/>
        </pc:sldMkLst>
      </pc:sldChg>
      <pc:sldChg chg="modTransition">
        <pc:chgData name="Бахар Ахмед" userId="941f49ee-df94-4d39-b76f-c10be2de8375" providerId="ADAL" clId="{BB0AA28D-9B18-4690-82B2-C532AFAC6927}" dt="2025-04-11T07:10:37.937" v="38"/>
        <pc:sldMkLst>
          <pc:docMk/>
          <pc:sldMk cId="839872386" sldId="258"/>
        </pc:sldMkLst>
      </pc:sldChg>
      <pc:sldChg chg="modTransition">
        <pc:chgData name="Бахар Ахмед" userId="941f49ee-df94-4d39-b76f-c10be2de8375" providerId="ADAL" clId="{BB0AA28D-9B18-4690-82B2-C532AFAC6927}" dt="2025-04-11T07:01:29.350" v="5"/>
        <pc:sldMkLst>
          <pc:docMk/>
          <pc:sldMk cId="3673793423" sldId="259"/>
        </pc:sldMkLst>
      </pc:sldChg>
      <pc:sldChg chg="modSp mod modTransition">
        <pc:chgData name="Бахар Ахмед" userId="941f49ee-df94-4d39-b76f-c10be2de8375" providerId="ADAL" clId="{BB0AA28D-9B18-4690-82B2-C532AFAC6927}" dt="2025-04-11T07:12:19.103" v="73" actId="1076"/>
        <pc:sldMkLst>
          <pc:docMk/>
          <pc:sldMk cId="1460903186" sldId="260"/>
        </pc:sldMkLst>
        <pc:picChg chg="mod">
          <ac:chgData name="Бахар Ахмед" userId="941f49ee-df94-4d39-b76f-c10be2de8375" providerId="ADAL" clId="{BB0AA28D-9B18-4690-82B2-C532AFAC6927}" dt="2025-04-11T07:12:19.103" v="73" actId="1076"/>
          <ac:picMkLst>
            <pc:docMk/>
            <pc:sldMk cId="1460903186" sldId="260"/>
            <ac:picMk id="3074" creationId="{00000000-0000-0000-0000-000000000000}"/>
          </ac:picMkLst>
        </pc:picChg>
      </pc:sldChg>
      <pc:sldChg chg="modTransition">
        <pc:chgData name="Бахар Ахмед" userId="941f49ee-df94-4d39-b76f-c10be2de8375" providerId="ADAL" clId="{BB0AA28D-9B18-4690-82B2-C532AFAC6927}" dt="2025-04-11T07:11:15.892" v="50"/>
        <pc:sldMkLst>
          <pc:docMk/>
          <pc:sldMk cId="3892198238" sldId="261"/>
        </pc:sldMkLst>
      </pc:sldChg>
      <pc:sldChg chg="modSp mod modTransition">
        <pc:chgData name="Бахар Ахмед" userId="941f49ee-df94-4d39-b76f-c10be2de8375" providerId="ADAL" clId="{BB0AA28D-9B18-4690-82B2-C532AFAC6927}" dt="2025-04-11T07:13:09.154" v="76" actId="120"/>
        <pc:sldMkLst>
          <pc:docMk/>
          <pc:sldMk cId="1024696277" sldId="262"/>
        </pc:sldMkLst>
        <pc:spChg chg="mod">
          <ac:chgData name="Бахар Ахмед" userId="941f49ee-df94-4d39-b76f-c10be2de8375" providerId="ADAL" clId="{BB0AA28D-9B18-4690-82B2-C532AFAC6927}" dt="2025-04-11T07:13:09.154" v="76" actId="120"/>
          <ac:spMkLst>
            <pc:docMk/>
            <pc:sldMk cId="1024696277" sldId="262"/>
            <ac:spMk id="6" creationId="{E545492E-0820-0847-C89D-D75787B8F55F}"/>
          </ac:spMkLst>
        </pc:spChg>
        <pc:picChg chg="mod">
          <ac:chgData name="Бахар Ахмед" userId="941f49ee-df94-4d39-b76f-c10be2de8375" providerId="ADAL" clId="{BB0AA28D-9B18-4690-82B2-C532AFAC6927}" dt="2025-04-11T07:12:58.378" v="74" actId="1076"/>
          <ac:picMkLst>
            <pc:docMk/>
            <pc:sldMk cId="1024696277" sldId="262"/>
            <ac:picMk id="4098" creationId="{00000000-0000-0000-0000-000000000000}"/>
          </ac:picMkLst>
        </pc:picChg>
      </pc:sldChg>
      <pc:sldChg chg="modTransition">
        <pc:chgData name="Бахар Ахмед" userId="941f49ee-df94-4d39-b76f-c10be2de8375" providerId="ADAL" clId="{BB0AA28D-9B18-4690-82B2-C532AFAC6927}" dt="2025-04-11T07:08:41.342" v="26"/>
        <pc:sldMkLst>
          <pc:docMk/>
          <pc:sldMk cId="2647122237" sldId="264"/>
        </pc:sldMkLst>
      </pc:sldChg>
      <pc:sldChg chg="modSp mod modTransition">
        <pc:chgData name="Бахар Ахмед" userId="941f49ee-df94-4d39-b76f-c10be2de8375" providerId="ADAL" clId="{BB0AA28D-9B18-4690-82B2-C532AFAC6927}" dt="2025-04-11T07:12:09.093" v="72" actId="1076"/>
        <pc:sldMkLst>
          <pc:docMk/>
          <pc:sldMk cId="2865220718" sldId="265"/>
        </pc:sldMkLst>
        <pc:spChg chg="mod">
          <ac:chgData name="Бахар Ахмед" userId="941f49ee-df94-4d39-b76f-c10be2de8375" providerId="ADAL" clId="{BB0AA28D-9B18-4690-82B2-C532AFAC6927}" dt="2025-04-11T07:11:58.900" v="68" actId="123"/>
          <ac:spMkLst>
            <pc:docMk/>
            <pc:sldMk cId="2865220718" sldId="265"/>
            <ac:spMk id="3" creationId="{146103F4-FE91-7C8C-3759-E58ED50B7BAE}"/>
          </ac:spMkLst>
        </pc:spChg>
        <pc:picChg chg="mod">
          <ac:chgData name="Бахар Ахмед" userId="941f49ee-df94-4d39-b76f-c10be2de8375" providerId="ADAL" clId="{BB0AA28D-9B18-4690-82B2-C532AFAC6927}" dt="2025-04-11T07:12:09.093" v="72" actId="1076"/>
          <ac:picMkLst>
            <pc:docMk/>
            <pc:sldMk cId="2865220718" sldId="265"/>
            <ac:picMk id="7170" creationId="{00000000-0000-0000-0000-000000000000}"/>
          </ac:picMkLst>
        </pc:picChg>
      </pc:sldChg>
      <pc:sldChg chg="modSp mod modTransition">
        <pc:chgData name="Бахар Ахмед" userId="941f49ee-df94-4d39-b76f-c10be2de8375" providerId="ADAL" clId="{BB0AA28D-9B18-4690-82B2-C532AFAC6927}" dt="2025-04-11T07:11:51.417" v="67" actId="1076"/>
        <pc:sldMkLst>
          <pc:docMk/>
          <pc:sldMk cId="2781219113" sldId="266"/>
        </pc:sldMkLst>
        <pc:spChg chg="mod">
          <ac:chgData name="Бахар Ахмед" userId="941f49ee-df94-4d39-b76f-c10be2de8375" providerId="ADAL" clId="{BB0AA28D-9B18-4690-82B2-C532AFAC6927}" dt="2025-04-11T07:11:51.417" v="67" actId="1076"/>
          <ac:spMkLst>
            <pc:docMk/>
            <pc:sldMk cId="2781219113" sldId="266"/>
            <ac:spMk id="3" creationId="{51827519-88BF-71DE-19A9-F63363F68F41}"/>
          </ac:spMkLst>
        </pc:spChg>
      </pc:sldChg>
      <pc:sldChg chg="modTransition">
        <pc:chgData name="Бахар Ахмед" userId="941f49ee-df94-4d39-b76f-c10be2de8375" providerId="ADAL" clId="{BB0AA28D-9B18-4690-82B2-C532AFAC6927}" dt="2025-04-11T07:11:06.205" v="43"/>
        <pc:sldMkLst>
          <pc:docMk/>
          <pc:sldMk cId="1886453288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2D590-2719-4A02-A726-8BF0764AF9C9}" type="datetimeFigureOut">
              <a:rPr lang="bg-BG" smtClean="0"/>
              <a:t>11.4.2025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5BC1-8033-4D1C-BC28-344E1CFBD2B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021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E5BC1-8033-4D1C-BC28-344E1CFBD2BF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348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9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57AA7F-BE72-4467-897E-7A302F46504F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53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2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12 април - Международен ден на авиацията и космонавтиката | Simitli.Info">
            <a:extLst>
              <a:ext uri="{FF2B5EF4-FFF2-40B4-BE49-F238E27FC236}">
                <a16:creationId xmlns:a16="http://schemas.microsoft.com/office/drawing/2014/main" id="{CA8EDA2C-7A81-453B-540D-B73C4D27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b="13955"/>
          <a:stretch/>
        </p:blipFill>
        <p:spPr bwMode="auto">
          <a:xfrm>
            <a:off x="203200" y="10643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4F4EB38-DF98-E124-C58B-575C67711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април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Международен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Ден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авиацията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космонавтиката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545492E-0820-0847-C89D-D75787B8F55F}"/>
              </a:ext>
            </a:extLst>
          </p:cNvPr>
          <p:cNvSpPr txBox="1"/>
          <p:nvPr/>
        </p:nvSpPr>
        <p:spPr>
          <a:xfrm>
            <a:off x="938322" y="617817"/>
            <a:ext cx="73057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На 1 март 1978 г. e избран за космонавт </a:t>
            </a:r>
            <a:r>
              <a:rPr lang="ru-RU" sz="3200" dirty="0" err="1"/>
              <a:t>във</a:t>
            </a:r>
            <a:r>
              <a:rPr lang="ru-RU" sz="3200" dirty="0"/>
              <a:t> </a:t>
            </a:r>
            <a:r>
              <a:rPr lang="ru-RU" sz="3200" dirty="0" err="1"/>
              <a:t>втората</a:t>
            </a:r>
            <a:r>
              <a:rPr lang="ru-RU" sz="3200" dirty="0"/>
              <a:t> </a:t>
            </a:r>
            <a:r>
              <a:rPr lang="ru-RU" sz="3200" dirty="0" err="1"/>
              <a:t>група</a:t>
            </a:r>
            <a:r>
              <a:rPr lang="ru-RU" sz="3200" dirty="0"/>
              <a:t> от </a:t>
            </a:r>
            <a:r>
              <a:rPr lang="ru-RU" sz="3200" dirty="0" err="1"/>
              <a:t>програмата</a:t>
            </a:r>
            <a:r>
              <a:rPr lang="ru-RU" sz="3200" dirty="0"/>
              <a:t> „</a:t>
            </a:r>
            <a:r>
              <a:rPr lang="ru-RU" sz="3200" dirty="0" err="1"/>
              <a:t>Интеркосмос</a:t>
            </a:r>
            <a:r>
              <a:rPr lang="ru-RU" sz="3200" dirty="0"/>
              <a:t>“. </a:t>
            </a:r>
            <a:r>
              <a:rPr lang="ru-RU" sz="3200" dirty="0" err="1"/>
              <a:t>Целта</a:t>
            </a:r>
            <a:r>
              <a:rPr lang="ru-RU" sz="3200" dirty="0"/>
              <a:t> на полета е </a:t>
            </a:r>
            <a:r>
              <a:rPr lang="ru-RU" sz="3200" dirty="0" err="1"/>
              <a:t>скачване</a:t>
            </a:r>
            <a:r>
              <a:rPr lang="ru-RU" sz="3200" dirty="0"/>
              <a:t> с </a:t>
            </a:r>
            <a:r>
              <a:rPr lang="ru-RU" sz="3200" dirty="0" err="1"/>
              <a:t>орбиталната</a:t>
            </a:r>
            <a:r>
              <a:rPr lang="ru-RU" sz="3200" dirty="0"/>
              <a:t> станция „Салют 6”, </a:t>
            </a:r>
            <a:r>
              <a:rPr lang="ru-RU" sz="3200" dirty="0" err="1"/>
              <a:t>където</a:t>
            </a:r>
            <a:r>
              <a:rPr lang="ru-RU" sz="3200" dirty="0"/>
              <a:t> се </a:t>
            </a:r>
            <a:r>
              <a:rPr lang="ru-RU" sz="3200" dirty="0" err="1"/>
              <a:t>намират</a:t>
            </a:r>
            <a:r>
              <a:rPr lang="ru-RU" sz="3200" dirty="0"/>
              <a:t> Владимир Ляхов и Валери Рюмин, за </a:t>
            </a:r>
            <a:r>
              <a:rPr lang="ru-RU" sz="3200" dirty="0" err="1"/>
              <a:t>изпълнение</a:t>
            </a:r>
            <a:r>
              <a:rPr lang="ru-RU" sz="3200" dirty="0"/>
              <a:t> на 28 </a:t>
            </a:r>
            <a:r>
              <a:rPr lang="ru-RU" sz="3200" dirty="0" err="1"/>
              <a:t>научни</a:t>
            </a:r>
            <a:r>
              <a:rPr lang="ru-RU" sz="3200" dirty="0"/>
              <a:t> </a:t>
            </a:r>
            <a:r>
              <a:rPr lang="ru-RU" sz="3200" dirty="0" err="1"/>
              <a:t>експеримента</a:t>
            </a:r>
            <a:r>
              <a:rPr lang="ru-RU" sz="3200" dirty="0"/>
              <a:t> с </a:t>
            </a:r>
            <a:r>
              <a:rPr lang="ru-RU" sz="3200" dirty="0" err="1"/>
              <a:t>използването</a:t>
            </a:r>
            <a:r>
              <a:rPr lang="ru-RU" sz="3200" dirty="0"/>
              <a:t> на </a:t>
            </a:r>
            <a:r>
              <a:rPr lang="ru-RU" sz="3200" dirty="0" err="1"/>
              <a:t>разработените</a:t>
            </a:r>
            <a:r>
              <a:rPr lang="ru-RU" sz="3200" dirty="0"/>
              <a:t> за </a:t>
            </a:r>
            <a:r>
              <a:rPr lang="ru-RU" sz="3200" dirty="0" err="1"/>
              <a:t>мисията</a:t>
            </a:r>
            <a:r>
              <a:rPr lang="ru-RU" sz="3200" dirty="0"/>
              <a:t> </a:t>
            </a:r>
            <a:r>
              <a:rPr lang="ru-RU" sz="3200" dirty="0" err="1"/>
              <a:t>изцяло</a:t>
            </a:r>
            <a:r>
              <a:rPr lang="ru-RU" sz="3200" dirty="0"/>
              <a:t> </a:t>
            </a:r>
            <a:r>
              <a:rPr lang="ru-RU" sz="3200" dirty="0" err="1"/>
              <a:t>български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и </a:t>
            </a:r>
            <a:r>
              <a:rPr lang="ru-RU" sz="3200" dirty="0" err="1"/>
              <a:t>прибори</a:t>
            </a:r>
            <a:r>
              <a:rPr lang="ru-RU" sz="3200" dirty="0"/>
              <a:t> .</a:t>
            </a:r>
          </a:p>
          <a:p>
            <a:endParaRPr lang="bg-BG" sz="3200" dirty="0"/>
          </a:p>
        </p:txBody>
      </p:sp>
      <p:pic>
        <p:nvPicPr>
          <p:cNvPr id="4098" name="Picture 2" descr="Първият български космонавт Георги Иванов пред „Труд“: Космическият полет е  много скъп, но ако зад него застане държавата, има шанс | Georgi Iva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64" y="1158072"/>
            <a:ext cx="3850683" cy="379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9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146103F4-FE91-7C8C-3759-E58ED50B7BAE}"/>
              </a:ext>
            </a:extLst>
          </p:cNvPr>
          <p:cNvSpPr txBox="1"/>
          <p:nvPr/>
        </p:nvSpPr>
        <p:spPr>
          <a:xfrm>
            <a:off x="189867" y="0"/>
            <a:ext cx="68350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effectLst/>
                <a:latin typeface="FiraSans"/>
              </a:rPr>
              <a:t>	</a:t>
            </a:r>
            <a:r>
              <a:rPr lang="ru-RU" sz="3200" b="0" i="0" dirty="0" err="1">
                <a:effectLst/>
                <a:latin typeface="FiraSans"/>
              </a:rPr>
              <a:t>През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последните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десетилетия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изследването</a:t>
            </a:r>
            <a:r>
              <a:rPr lang="ru-RU" sz="3200" b="0" i="0" dirty="0">
                <a:effectLst/>
                <a:latin typeface="FiraSans"/>
              </a:rPr>
              <a:t> на Космоса </a:t>
            </a:r>
            <a:r>
              <a:rPr lang="ru-RU" sz="3200" b="0" i="0" dirty="0" err="1">
                <a:effectLst/>
                <a:latin typeface="FiraSans"/>
              </a:rPr>
              <a:t>отведе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хората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извън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границите</a:t>
            </a:r>
            <a:r>
              <a:rPr lang="ru-RU" sz="3200" b="0" i="0" dirty="0">
                <a:effectLst/>
                <a:latin typeface="FiraSans"/>
              </a:rPr>
              <a:t> на </a:t>
            </a:r>
            <a:r>
              <a:rPr lang="ru-RU" sz="3200" b="0" i="0" dirty="0" err="1">
                <a:effectLst/>
                <a:latin typeface="FiraSans"/>
              </a:rPr>
              <a:t>Земята</a:t>
            </a:r>
            <a:r>
              <a:rPr lang="ru-RU" sz="3200" b="0" i="0" dirty="0">
                <a:effectLst/>
                <a:latin typeface="FiraSans"/>
              </a:rPr>
              <a:t>. </a:t>
            </a:r>
            <a:r>
              <a:rPr lang="ru-RU" sz="3200" b="0" i="0" dirty="0" err="1">
                <a:effectLst/>
                <a:latin typeface="FiraSans"/>
              </a:rPr>
              <a:t>Космическите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мисии</a:t>
            </a:r>
            <a:r>
              <a:rPr lang="ru-RU" sz="3200" b="0" i="0" dirty="0">
                <a:effectLst/>
                <a:latin typeface="FiraSans"/>
              </a:rPr>
              <a:t> се </a:t>
            </a:r>
            <a:r>
              <a:rPr lang="ru-RU" sz="3200" b="0" i="0" dirty="0" err="1">
                <a:effectLst/>
                <a:latin typeface="FiraSans"/>
              </a:rPr>
              <a:t>впуснаха</a:t>
            </a:r>
            <a:r>
              <a:rPr lang="ru-RU" sz="3200" b="0" i="0" dirty="0">
                <a:effectLst/>
                <a:latin typeface="FiraSans"/>
              </a:rPr>
              <a:t> в </a:t>
            </a:r>
            <a:r>
              <a:rPr lang="ru-RU" sz="3200" b="0" i="0" dirty="0" err="1">
                <a:effectLst/>
                <a:latin typeface="FiraSans"/>
              </a:rPr>
              <a:t>други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планети</a:t>
            </a:r>
            <a:r>
              <a:rPr lang="ru-RU" sz="3200" b="0" i="0" dirty="0">
                <a:effectLst/>
                <a:latin typeface="FiraSans"/>
              </a:rPr>
              <a:t>, луни и </a:t>
            </a:r>
            <a:r>
              <a:rPr lang="ru-RU" sz="3200" b="0" i="0" dirty="0" err="1">
                <a:effectLst/>
                <a:latin typeface="FiraSans"/>
              </a:rPr>
              <a:t>астероиди</a:t>
            </a:r>
            <a:r>
              <a:rPr lang="ru-RU" sz="3200" b="0" i="0" dirty="0">
                <a:effectLst/>
                <a:latin typeface="FiraSans"/>
              </a:rPr>
              <a:t>, </a:t>
            </a:r>
            <a:r>
              <a:rPr lang="ru-RU" sz="3200" b="0" i="0" dirty="0" err="1">
                <a:effectLst/>
                <a:latin typeface="FiraSans"/>
              </a:rPr>
              <a:t>разширявайки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нашето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разбиране</a:t>
            </a:r>
            <a:r>
              <a:rPr lang="ru-RU" sz="3200" b="0" i="0" dirty="0">
                <a:effectLst/>
                <a:latin typeface="FiraSans"/>
              </a:rPr>
              <a:t> за </a:t>
            </a:r>
            <a:r>
              <a:rPr lang="ru-RU" sz="3200" b="0" i="0" dirty="0" err="1">
                <a:effectLst/>
                <a:latin typeface="FiraSans"/>
              </a:rPr>
              <a:t>слънчевата</a:t>
            </a:r>
            <a:r>
              <a:rPr lang="ru-RU" sz="3200" b="0" i="0" dirty="0">
                <a:effectLst/>
                <a:latin typeface="FiraSans"/>
              </a:rPr>
              <a:t> система и </a:t>
            </a:r>
            <a:r>
              <a:rPr lang="ru-RU" sz="3200" b="0" i="0" dirty="0" err="1">
                <a:effectLst/>
                <a:latin typeface="FiraSans"/>
              </a:rPr>
              <a:t>проправяйки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пътя</a:t>
            </a:r>
            <a:r>
              <a:rPr lang="ru-RU" sz="3200" b="0" i="0" dirty="0">
                <a:effectLst/>
                <a:latin typeface="FiraSans"/>
              </a:rPr>
              <a:t> за </a:t>
            </a:r>
            <a:r>
              <a:rPr lang="ru-RU" sz="3200" b="0" i="0" dirty="0" err="1">
                <a:effectLst/>
                <a:latin typeface="FiraSans"/>
              </a:rPr>
              <a:t>бъдещо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човешко</a:t>
            </a:r>
            <a:r>
              <a:rPr lang="ru-RU" sz="3200" b="0" i="0" dirty="0">
                <a:effectLst/>
                <a:latin typeface="FiraSans"/>
              </a:rPr>
              <a:t> </a:t>
            </a:r>
            <a:r>
              <a:rPr lang="ru-RU" sz="3200" b="0" i="0" dirty="0" err="1">
                <a:effectLst/>
                <a:latin typeface="FiraSans"/>
              </a:rPr>
              <a:t>изследване</a:t>
            </a:r>
            <a:r>
              <a:rPr lang="ru-RU" sz="3200" b="0" i="0" dirty="0">
                <a:effectLst/>
                <a:latin typeface="FiraSans"/>
              </a:rPr>
              <a:t> на Марс и </a:t>
            </a:r>
            <a:r>
              <a:rPr lang="ru-RU" sz="3200" b="0" i="0" dirty="0" err="1">
                <a:effectLst/>
                <a:latin typeface="FiraSans"/>
              </a:rPr>
              <a:t>извън</a:t>
            </a:r>
            <a:r>
              <a:rPr lang="ru-RU" sz="3200" b="0" i="0" dirty="0">
                <a:effectLst/>
                <a:latin typeface="FiraSans"/>
              </a:rPr>
              <a:t> него</a:t>
            </a:r>
            <a:r>
              <a:rPr lang="en-US" sz="3200" dirty="0">
                <a:latin typeface="FiraSans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FiraSans"/>
              </a:rPr>
              <a:t>.</a:t>
            </a:r>
            <a:endParaRPr lang="bg-BG" dirty="0"/>
          </a:p>
        </p:txBody>
      </p:sp>
      <p:pic>
        <p:nvPicPr>
          <p:cNvPr id="7170" name="Picture 2" descr="10 невероятни космически мисии, които очакваме през 2021 г. | 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14" y="1695875"/>
            <a:ext cx="5108617" cy="3152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22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51827519-88BF-71DE-19A9-F63363F68F41}"/>
              </a:ext>
            </a:extLst>
          </p:cNvPr>
          <p:cNvSpPr txBox="1"/>
          <p:nvPr/>
        </p:nvSpPr>
        <p:spPr>
          <a:xfrm>
            <a:off x="1251435" y="160338"/>
            <a:ext cx="96891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 err="1">
                <a:effectLst/>
                <a:latin typeface="Pangea"/>
              </a:rPr>
              <a:t>Посоката</a:t>
            </a:r>
            <a:r>
              <a:rPr lang="ru-RU" sz="3200" b="0" i="0" dirty="0">
                <a:effectLst/>
                <a:latin typeface="Pangea"/>
              </a:rPr>
              <a:t> е </a:t>
            </a:r>
            <a:r>
              <a:rPr lang="ru-RU" sz="3200" b="0" i="0" dirty="0" err="1">
                <a:effectLst/>
                <a:latin typeface="Pangea"/>
              </a:rPr>
              <a:t>зададена</a:t>
            </a:r>
            <a:r>
              <a:rPr lang="ru-RU" sz="3200" b="0" i="0" dirty="0">
                <a:effectLst/>
                <a:latin typeface="Pangea"/>
              </a:rPr>
              <a:t>: </a:t>
            </a:r>
            <a:r>
              <a:rPr lang="ru-RU" sz="3200" b="0" i="0" dirty="0" err="1">
                <a:effectLst/>
                <a:latin typeface="Pangea"/>
              </a:rPr>
              <a:t>пилотирани</a:t>
            </a:r>
            <a:r>
              <a:rPr lang="ru-RU" sz="3200" b="0" i="0" dirty="0">
                <a:effectLst/>
                <a:latin typeface="Pangea"/>
              </a:rPr>
              <a:t> полети в Космоса в </a:t>
            </a:r>
            <a:r>
              <a:rPr lang="ru-RU" sz="3200" b="0" i="0" dirty="0" err="1">
                <a:effectLst/>
                <a:latin typeface="Pangea"/>
              </a:rPr>
              <a:t>бъдеще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ще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има</a:t>
            </a:r>
            <a:r>
              <a:rPr lang="ru-RU" sz="3200" b="0" i="0" dirty="0">
                <a:effectLst/>
                <a:latin typeface="Pangea"/>
              </a:rPr>
              <a:t> все </a:t>
            </a:r>
            <a:r>
              <a:rPr lang="ru-RU" sz="3200" b="0" i="0" dirty="0" err="1">
                <a:effectLst/>
                <a:latin typeface="Pangea"/>
              </a:rPr>
              <a:t>повече</a:t>
            </a:r>
            <a:r>
              <a:rPr lang="ru-RU" sz="3200" b="0" i="0" dirty="0">
                <a:effectLst/>
                <a:latin typeface="Pangea"/>
              </a:rPr>
              <a:t>. </a:t>
            </a:r>
            <a:r>
              <a:rPr lang="ru-RU" sz="3200" b="0" i="0" dirty="0" err="1">
                <a:effectLst/>
                <a:latin typeface="Pangea"/>
              </a:rPr>
              <a:t>Американската</a:t>
            </a:r>
            <a:r>
              <a:rPr lang="ru-RU" sz="3200" b="0" i="0" dirty="0">
                <a:effectLst/>
                <a:latin typeface="Pangea"/>
              </a:rPr>
              <a:t> компания Virgin </a:t>
            </a:r>
            <a:r>
              <a:rPr lang="ru-RU" sz="3200" b="0" i="0" dirty="0" err="1">
                <a:effectLst/>
                <a:latin typeface="Pangea"/>
              </a:rPr>
              <a:t>Galactic</a:t>
            </a:r>
            <a:r>
              <a:rPr lang="ru-RU" sz="3200" b="0" i="0" dirty="0">
                <a:effectLst/>
                <a:latin typeface="Pangea"/>
              </a:rPr>
              <a:t> е на </a:t>
            </a:r>
            <a:r>
              <a:rPr lang="ru-RU" sz="3200" b="0" i="0" dirty="0" err="1">
                <a:effectLst/>
                <a:latin typeface="Pangea"/>
              </a:rPr>
              <a:t>път</a:t>
            </a:r>
            <a:r>
              <a:rPr lang="ru-RU" sz="3200" b="0" i="0" dirty="0">
                <a:effectLst/>
                <a:latin typeface="Pangea"/>
              </a:rPr>
              <a:t> да стане </a:t>
            </a:r>
            <a:r>
              <a:rPr lang="ru-RU" sz="3200" b="0" i="0" dirty="0" err="1">
                <a:effectLst/>
                <a:latin typeface="Pangea"/>
              </a:rPr>
              <a:t>първата</a:t>
            </a:r>
            <a:r>
              <a:rPr lang="ru-RU" sz="3200" b="0" i="0" dirty="0">
                <a:effectLst/>
                <a:latin typeface="Pangea"/>
              </a:rPr>
              <a:t> компания за космически </a:t>
            </a:r>
            <a:r>
              <a:rPr lang="ru-RU" sz="3200" b="0" i="0" dirty="0" err="1">
                <a:effectLst/>
                <a:latin typeface="Pangea"/>
              </a:rPr>
              <a:t>туризъм</a:t>
            </a:r>
            <a:r>
              <a:rPr lang="ru-RU" sz="3200" b="0" i="0" dirty="0">
                <a:effectLst/>
                <a:latin typeface="Pangea"/>
              </a:rPr>
              <a:t>: наскоро </a:t>
            </a:r>
            <a:r>
              <a:rPr lang="ru-RU" sz="3200" b="0" i="0" dirty="0" err="1">
                <a:effectLst/>
                <a:latin typeface="Pangea"/>
              </a:rPr>
              <a:t>тя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представи</a:t>
            </a:r>
            <a:r>
              <a:rPr lang="ru-RU" sz="3200" b="0" i="0" dirty="0">
                <a:effectLst/>
                <a:latin typeface="Pangea"/>
              </a:rPr>
              <a:t> свои </a:t>
            </a:r>
            <a:r>
              <a:rPr lang="ru-RU" sz="3200" b="0" i="0" dirty="0" err="1">
                <a:effectLst/>
                <a:latin typeface="Pangea"/>
              </a:rPr>
              <a:t>летателни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апарати</a:t>
            </a:r>
            <a:r>
              <a:rPr lang="ru-RU" sz="3200" b="0" i="0" dirty="0">
                <a:effectLst/>
                <a:latin typeface="Pangea"/>
              </a:rPr>
              <a:t>, с </a:t>
            </a:r>
            <a:r>
              <a:rPr lang="ru-RU" sz="3200" b="0" i="0" dirty="0" err="1">
                <a:effectLst/>
                <a:latin typeface="Pangea"/>
              </a:rPr>
              <a:t>който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платежоспособни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клиенти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ще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могат</a:t>
            </a:r>
            <a:r>
              <a:rPr lang="ru-RU" sz="3200" b="0" i="0" dirty="0">
                <a:effectLst/>
                <a:latin typeface="Pangea"/>
              </a:rPr>
              <a:t> по </a:t>
            </a:r>
            <a:r>
              <a:rPr lang="ru-RU" sz="3200" b="0" i="0" dirty="0" err="1">
                <a:effectLst/>
                <a:latin typeface="Pangea"/>
              </a:rPr>
              <a:t>време</a:t>
            </a:r>
            <a:r>
              <a:rPr lang="ru-RU" sz="3200" b="0" i="0" dirty="0">
                <a:effectLst/>
                <a:latin typeface="Pangea"/>
              </a:rPr>
              <a:t> на кратки полети в Космоса за по </a:t>
            </a:r>
            <a:r>
              <a:rPr lang="ru-RU" sz="3200" b="0" i="0" dirty="0" err="1">
                <a:effectLst/>
                <a:latin typeface="Pangea"/>
              </a:rPr>
              <a:t>няколко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минути</a:t>
            </a:r>
            <a:r>
              <a:rPr lang="ru-RU" sz="3200" b="0" i="0" dirty="0">
                <a:effectLst/>
                <a:latin typeface="Pangea"/>
              </a:rPr>
              <a:t> да </a:t>
            </a:r>
            <a:r>
              <a:rPr lang="ru-RU" sz="3200" b="0" i="0" dirty="0" err="1">
                <a:effectLst/>
                <a:latin typeface="Pangea"/>
              </a:rPr>
              <a:t>изпитват</a:t>
            </a:r>
            <a:r>
              <a:rPr lang="ru-RU" sz="3200" b="0" i="0" dirty="0">
                <a:effectLst/>
                <a:latin typeface="Pangea"/>
              </a:rPr>
              <a:t> </a:t>
            </a:r>
            <a:r>
              <a:rPr lang="ru-RU" sz="3200" b="0" i="0" dirty="0" err="1">
                <a:effectLst/>
                <a:latin typeface="Pangea"/>
              </a:rPr>
              <a:t>състоянието</a:t>
            </a:r>
            <a:r>
              <a:rPr lang="ru-RU" sz="3200" b="0" i="0" dirty="0">
                <a:effectLst/>
                <a:latin typeface="Pangea"/>
              </a:rPr>
              <a:t> на </a:t>
            </a:r>
            <a:r>
              <a:rPr lang="ru-RU" sz="3200" b="0" i="0" dirty="0" err="1">
                <a:effectLst/>
                <a:latin typeface="Pangea"/>
              </a:rPr>
              <a:t>безтегловност</a:t>
            </a:r>
            <a:r>
              <a:rPr lang="ru-RU" sz="3200" b="0" i="0" dirty="0">
                <a:effectLst/>
                <a:latin typeface="Pangea"/>
              </a:rPr>
              <a:t>.</a:t>
            </a:r>
            <a:endParaRPr lang="bg-BG" sz="3200" dirty="0"/>
          </a:p>
        </p:txBody>
      </p:sp>
      <p:sp>
        <p:nvSpPr>
          <p:cNvPr id="2" name="AutoShape 2" descr="От компанията за космически полети Virgin Galactic обмислят откриването на своя база в Италия - Tribune.bg"/>
          <p:cNvSpPr>
            <a:spLocks noChangeAspect="1" noChangeArrowheads="1"/>
          </p:cNvSpPr>
          <p:nvPr/>
        </p:nvSpPr>
        <p:spPr bwMode="auto">
          <a:xfrm>
            <a:off x="271689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От компанията за космически полети Virgin Galactic обмислят откриването на своя база в Италия - Tribune.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4044405"/>
            <a:ext cx="4457180" cy="281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21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7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44AC66C-4CE1-8168-DD83-517A2E35B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478245"/>
            <a:ext cx="5943601" cy="530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6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 тази дата Юрий Гагарин става първият човек в историята на човечеството, който полита в Космоса. Това се случва през 1961 година с космическия кораб „Восток“. Гагарин прави една обиколка около Земята</a:t>
            </a:r>
            <a:r>
              <a:rPr lang="bg-BG" sz="3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12B578A-9649-A333-2637-6E64996E6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281" y="818708"/>
            <a:ext cx="4172178" cy="462767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2056" name="Picture 8" descr="На 12 април честваме Световния ден на авиацията и космонавтиката и 56 години от полета на Юрий Гагарин в Космоса.На 12 април 1961 г. в 09.07 часа московско...">
            <a:extLst>
              <a:ext uri="{FF2B5EF4-FFF2-40B4-BE49-F238E27FC236}">
                <a16:creationId xmlns:a16="http://schemas.microsoft.com/office/drawing/2014/main" id="{1650166C-979D-0875-DE21-DBE105DA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7" y="1071155"/>
            <a:ext cx="6242007" cy="402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 контейнер 9">
            <a:extLst>
              <a:ext uri="{FF2B5EF4-FFF2-40B4-BE49-F238E27FC236}">
                <a16:creationId xmlns:a16="http://schemas.microsoft.com/office/drawing/2014/main" id="{F0531D33-4BBB-269F-B570-C58B44A0D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465" y="152006"/>
            <a:ext cx="11621386" cy="335673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3600" b="1" i="1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Небето</a:t>
            </a:r>
            <a:r>
              <a:rPr lang="ru-RU" sz="36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е абсолютно черно. </a:t>
            </a:r>
            <a:r>
              <a:rPr lang="ru-RU" sz="3600" b="1" i="1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Земята</a:t>
            </a:r>
            <a:r>
              <a:rPr lang="ru-RU" sz="36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е синя, синя... </a:t>
            </a:r>
            <a:r>
              <a:rPr lang="ru-RU" sz="3600" b="1" i="1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Всичко</a:t>
            </a:r>
            <a:r>
              <a:rPr lang="ru-RU" sz="36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се </a:t>
            </a:r>
            <a:r>
              <a:rPr lang="ru-RU" sz="3600" b="1" i="1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вижда</a:t>
            </a:r>
            <a:r>
              <a:rPr lang="ru-RU" sz="36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много ясно. </a:t>
            </a:r>
            <a:r>
              <a:rPr lang="ru-RU" sz="3600" b="1" i="1" dirty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40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Това </a:t>
            </a:r>
            <a:r>
              <a:rPr lang="ru-RU" sz="40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казва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40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първото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си </a:t>
            </a:r>
            <a:r>
              <a:rPr lang="ru-RU" sz="40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интервю</a:t>
            </a:r>
            <a:r>
              <a:rPr lang="ru-RU" sz="40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след полета Гагарин.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bg-BG" sz="3600" b="1" dirty="0">
              <a:solidFill>
                <a:schemeClr val="tx1"/>
              </a:solidFill>
            </a:endParaRPr>
          </a:p>
        </p:txBody>
      </p:sp>
      <p:pic>
        <p:nvPicPr>
          <p:cNvPr id="3078" name="Picture 6" descr="Планетата Земя през обектива на NASA - News.bg">
            <a:extLst>
              <a:ext uri="{FF2B5EF4-FFF2-40B4-BE49-F238E27FC236}">
                <a16:creationId xmlns:a16="http://schemas.microsoft.com/office/drawing/2014/main" id="{3BDF64F0-1EF3-2EED-9305-6ECDC088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56" y="2283343"/>
            <a:ext cx="7240772" cy="407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79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FCE4914D-C616-22B9-9DB0-D97A64F9B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4" name="Picture 6" descr="ЧЕСТИТ 12 АПРИЛ – Международен ден на авиацията и космонавтиката! – Kamchia  Corporation">
            <a:extLst>
              <a:ext uri="{FF2B5EF4-FFF2-40B4-BE49-F238E27FC236}">
                <a16:creationId xmlns:a16="http://schemas.microsoft.com/office/drawing/2014/main" id="{832BFC66-4578-5D28-A638-741CDF50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0" y="119714"/>
            <a:ext cx="4462551" cy="6361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0F849404-3961-4303-78A1-49D8F35627EE}"/>
              </a:ext>
            </a:extLst>
          </p:cNvPr>
          <p:cNvSpPr txBox="1"/>
          <p:nvPr/>
        </p:nvSpPr>
        <p:spPr>
          <a:xfrm>
            <a:off x="5399385" y="119714"/>
            <a:ext cx="65835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Юрий Гагарин е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роден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на 9 март 1934 г. в село Клушино,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близо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до град 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Гжатск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Семейството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му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е на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селяни-колхозници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баща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Алексей Иванович Гагарин е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дърводелец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в колхоза, инвалид, а майка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му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Анна Тимофеевна Матвеева е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доячка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в колхоза.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Първите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години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от живота си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прекарва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родителите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си в село Клушино. В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детските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си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години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е най-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обикновено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момче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което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нищо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не се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отличава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от </a:t>
            </a:r>
            <a:r>
              <a:rPr lang="ru-RU" sz="2800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връстниците</a:t>
            </a:r>
            <a:r>
              <a:rPr lang="ru-RU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си.</a:t>
            </a:r>
            <a:endParaRPr lang="en-US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7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A9CE4C78-9B03-A8C6-A617-032641117862}"/>
              </a:ext>
            </a:extLst>
          </p:cNvPr>
          <p:cNvSpPr txBox="1"/>
          <p:nvPr/>
        </p:nvSpPr>
        <p:spPr>
          <a:xfrm>
            <a:off x="652806" y="511659"/>
            <a:ext cx="788669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По </a:t>
            </a:r>
            <a:r>
              <a:rPr lang="ru-RU" sz="2800" b="1" dirty="0" err="1"/>
              <a:t>време</a:t>
            </a:r>
            <a:r>
              <a:rPr lang="ru-RU" sz="2800" b="1" dirty="0"/>
              <a:t> на </a:t>
            </a:r>
            <a:r>
              <a:rPr lang="ru-RU" sz="2800" b="1" dirty="0" err="1"/>
              <a:t>тренировъчен</a:t>
            </a:r>
            <a:r>
              <a:rPr lang="ru-RU" sz="2800" b="1" dirty="0"/>
              <a:t> полет самолет с пилот полковник Гагарин и инструктор полковник </a:t>
            </a:r>
            <a:r>
              <a:rPr lang="ru-RU" sz="2800" b="1" dirty="0" err="1"/>
              <a:t>Серьогин</a:t>
            </a:r>
            <a:r>
              <a:rPr lang="ru-RU" sz="2800" b="1" dirty="0"/>
              <a:t> на борда се </a:t>
            </a:r>
            <a:r>
              <a:rPr lang="ru-RU" sz="2800" b="1" dirty="0" err="1"/>
              <a:t>разбива</a:t>
            </a:r>
            <a:r>
              <a:rPr lang="ru-RU" sz="2800" b="1" dirty="0"/>
              <a:t> на 27 март 1968 година в 10:31 </a:t>
            </a:r>
            <a:r>
              <a:rPr lang="ru-RU" sz="2800" b="1" dirty="0" err="1"/>
              <a:t>сутринта</a:t>
            </a:r>
            <a:r>
              <a:rPr lang="ru-RU" sz="2800" b="1" dirty="0"/>
              <a:t> в района на село </a:t>
            </a:r>
            <a:r>
              <a:rPr lang="ru-RU" sz="2800" b="1" dirty="0" err="1"/>
              <a:t>Новосьолово</a:t>
            </a:r>
            <a:r>
              <a:rPr lang="ru-RU" sz="2800" b="1" dirty="0"/>
              <a:t> на 18 </a:t>
            </a:r>
            <a:r>
              <a:rPr lang="ru-RU" sz="2800" b="1" dirty="0" err="1"/>
              <a:t>km</a:t>
            </a:r>
            <a:r>
              <a:rPr lang="ru-RU" sz="2800" b="1" dirty="0"/>
              <a:t> от град Киржач, </a:t>
            </a:r>
            <a:r>
              <a:rPr lang="ru-RU" sz="2800" b="1" dirty="0" err="1"/>
              <a:t>Владимирска</a:t>
            </a:r>
            <a:r>
              <a:rPr lang="ru-RU" sz="2800" b="1" dirty="0"/>
              <a:t> </a:t>
            </a:r>
            <a:r>
              <a:rPr lang="ru-RU" sz="2800" b="1" dirty="0" err="1"/>
              <a:t>област</a:t>
            </a:r>
            <a:r>
              <a:rPr lang="ru-RU" sz="2800" b="1" dirty="0"/>
              <a:t>. </a:t>
            </a:r>
            <a:r>
              <a:rPr lang="ru-RU" sz="2800" b="1" dirty="0" err="1"/>
              <a:t>Телата</a:t>
            </a:r>
            <a:r>
              <a:rPr lang="ru-RU" sz="2800" b="1" dirty="0"/>
              <a:t> на Гагарин и </a:t>
            </a:r>
            <a:r>
              <a:rPr lang="ru-RU" sz="2800" b="1" dirty="0" err="1"/>
              <a:t>Серьогин</a:t>
            </a:r>
            <a:r>
              <a:rPr lang="ru-RU" sz="2800" b="1" dirty="0"/>
              <a:t> са </a:t>
            </a:r>
            <a:r>
              <a:rPr lang="ru-RU" sz="2800" b="1" dirty="0" err="1"/>
              <a:t>кремирани</a:t>
            </a:r>
            <a:r>
              <a:rPr lang="ru-RU" sz="2800" b="1" dirty="0"/>
              <a:t> и </a:t>
            </a:r>
            <a:r>
              <a:rPr lang="ru-RU" sz="2800" b="1" dirty="0" err="1"/>
              <a:t>прахът</a:t>
            </a:r>
            <a:r>
              <a:rPr lang="ru-RU" sz="2800" b="1" dirty="0"/>
              <a:t> им е </a:t>
            </a:r>
            <a:r>
              <a:rPr lang="ru-RU" sz="2800" b="1" dirty="0" err="1"/>
              <a:t>погребан</a:t>
            </a:r>
            <a:r>
              <a:rPr lang="ru-RU" sz="2800" b="1" dirty="0"/>
              <a:t> в </a:t>
            </a:r>
            <a:r>
              <a:rPr lang="ru-RU" sz="2800" b="1" dirty="0" err="1"/>
              <a:t>стените</a:t>
            </a:r>
            <a:r>
              <a:rPr lang="ru-RU" sz="2800" b="1" dirty="0"/>
              <a:t> на </a:t>
            </a:r>
            <a:r>
              <a:rPr lang="ru-RU" sz="2800" b="1" dirty="0" err="1"/>
              <a:t>Кремъл</a:t>
            </a:r>
            <a:r>
              <a:rPr lang="ru-RU" sz="2800" b="1" dirty="0"/>
              <a:t> на </a:t>
            </a:r>
            <a:r>
              <a:rPr lang="ru-RU" sz="2800" b="1" dirty="0" err="1"/>
              <a:t>Червения</a:t>
            </a:r>
            <a:r>
              <a:rPr lang="ru-RU" sz="2800" b="1" dirty="0"/>
              <a:t> </a:t>
            </a:r>
            <a:r>
              <a:rPr lang="ru-RU" sz="2800" b="1" dirty="0" err="1"/>
              <a:t>площад</a:t>
            </a:r>
            <a:r>
              <a:rPr lang="ru-RU" sz="2800" b="1" dirty="0"/>
              <a:t>.</a:t>
            </a:r>
          </a:p>
          <a:p>
            <a:r>
              <a:rPr lang="ru-RU" sz="2800" b="1" dirty="0" err="1"/>
              <a:t>Причината</a:t>
            </a:r>
            <a:r>
              <a:rPr lang="ru-RU" sz="2800" b="1" dirty="0"/>
              <a:t> за </a:t>
            </a:r>
            <a:r>
              <a:rPr lang="ru-RU" sz="2800" b="1" dirty="0" err="1"/>
              <a:t>катастрофата</a:t>
            </a:r>
            <a:r>
              <a:rPr lang="ru-RU" sz="2800" b="1" dirty="0"/>
              <a:t>, убила Гагарин и </a:t>
            </a:r>
            <a:r>
              <a:rPr lang="ru-RU" sz="2800" b="1" dirty="0" err="1"/>
              <a:t>Серьогин</a:t>
            </a:r>
            <a:r>
              <a:rPr lang="ru-RU" sz="2800" b="1" dirty="0"/>
              <a:t>, не е </a:t>
            </a:r>
            <a:r>
              <a:rPr lang="ru-RU" sz="2800" b="1" dirty="0" err="1"/>
              <a:t>напълно</a:t>
            </a:r>
            <a:r>
              <a:rPr lang="ru-RU" sz="2800" b="1" dirty="0"/>
              <a:t> </a:t>
            </a:r>
            <a:r>
              <a:rPr lang="ru-RU" sz="2800" b="1" dirty="0" err="1"/>
              <a:t>изяснена</a:t>
            </a:r>
            <a:r>
              <a:rPr lang="ru-RU" sz="2800" b="1" dirty="0"/>
              <a:t> и е предмет на </a:t>
            </a:r>
            <a:r>
              <a:rPr lang="ru-RU" sz="2800" b="1" dirty="0" err="1"/>
              <a:t>спекулация</a:t>
            </a:r>
            <a:r>
              <a:rPr lang="ru-RU" sz="2800" b="1" dirty="0"/>
              <a:t> и на </a:t>
            </a:r>
            <a:r>
              <a:rPr lang="ru-RU" sz="2800" b="1" dirty="0" err="1"/>
              <a:t>редица</a:t>
            </a:r>
            <a:r>
              <a:rPr lang="ru-RU" sz="2800" b="1" dirty="0"/>
              <a:t> </a:t>
            </a:r>
            <a:r>
              <a:rPr lang="ru-RU" sz="2800" b="1" dirty="0" err="1"/>
              <a:t>конспиративни</a:t>
            </a:r>
            <a:r>
              <a:rPr lang="ru-RU" sz="2800" b="1" dirty="0"/>
              <a:t> теории</a:t>
            </a:r>
            <a:r>
              <a:rPr lang="en-US" sz="2800" b="1" dirty="0"/>
              <a:t>.</a:t>
            </a:r>
            <a:endParaRPr lang="bg-BG" sz="28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A3A47FB-6FF3-4B35-8AB8-C2000F87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880" y="1959429"/>
            <a:ext cx="4799392" cy="2699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12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22EA5795-6379-F0DC-DD6F-8BACE713D9C2}"/>
              </a:ext>
            </a:extLst>
          </p:cNvPr>
          <p:cNvSpPr txBox="1"/>
          <p:nvPr/>
        </p:nvSpPr>
        <p:spPr>
          <a:xfrm>
            <a:off x="389648" y="659349"/>
            <a:ext cx="60546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/>
              <a:t>Алън</a:t>
            </a:r>
            <a:r>
              <a:rPr lang="ru-RU" sz="3200" dirty="0"/>
              <a:t> </a:t>
            </a:r>
            <a:r>
              <a:rPr lang="ru-RU" sz="3200" dirty="0" err="1"/>
              <a:t>Бартлет</a:t>
            </a:r>
            <a:r>
              <a:rPr lang="ru-RU" sz="3200" dirty="0"/>
              <a:t> </a:t>
            </a:r>
            <a:r>
              <a:rPr lang="ru-RU" sz="3200" dirty="0" err="1"/>
              <a:t>Шепърд</a:t>
            </a:r>
            <a:r>
              <a:rPr lang="ru-RU" sz="3200" dirty="0"/>
              <a:t>  е </a:t>
            </a:r>
            <a:r>
              <a:rPr lang="ru-RU" sz="3200" dirty="0" err="1"/>
              <a:t>американски</a:t>
            </a:r>
            <a:r>
              <a:rPr lang="ru-RU" sz="3200" dirty="0"/>
              <a:t> астронавт, </a:t>
            </a:r>
            <a:r>
              <a:rPr lang="ru-RU" sz="3200" dirty="0" err="1"/>
              <a:t>който</a:t>
            </a:r>
            <a:r>
              <a:rPr lang="ru-RU" sz="3200" dirty="0"/>
              <a:t> </a:t>
            </a:r>
            <a:r>
              <a:rPr lang="ru-RU" sz="3200" dirty="0" err="1"/>
              <a:t>през</a:t>
            </a:r>
            <a:r>
              <a:rPr lang="ru-RU" sz="3200" dirty="0"/>
              <a:t> 1961 г. става </a:t>
            </a:r>
            <a:r>
              <a:rPr lang="ru-RU" sz="3200" dirty="0" err="1"/>
              <a:t>първият</a:t>
            </a:r>
            <a:r>
              <a:rPr lang="ru-RU" sz="3200" dirty="0"/>
              <a:t> американец (и </a:t>
            </a:r>
            <a:r>
              <a:rPr lang="ru-RU" sz="3200" dirty="0" err="1"/>
              <a:t>вторият</a:t>
            </a:r>
            <a:r>
              <a:rPr lang="ru-RU" sz="3200" dirty="0"/>
              <a:t> </a:t>
            </a:r>
            <a:r>
              <a:rPr lang="ru-RU" sz="3200" dirty="0" err="1"/>
              <a:t>човек</a:t>
            </a:r>
            <a:r>
              <a:rPr lang="ru-RU" sz="3200" dirty="0"/>
              <a:t>), </a:t>
            </a:r>
            <a:r>
              <a:rPr lang="ru-RU" sz="3200" dirty="0" err="1"/>
              <a:t>пътувал</a:t>
            </a:r>
            <a:r>
              <a:rPr lang="ru-RU" sz="3200" dirty="0"/>
              <a:t> в Космоса. </a:t>
            </a:r>
            <a:r>
              <a:rPr lang="ru-RU" sz="3200" dirty="0" err="1"/>
              <a:t>Десет</a:t>
            </a:r>
            <a:r>
              <a:rPr lang="ru-RU" sz="3200" dirty="0"/>
              <a:t> </a:t>
            </a:r>
            <a:r>
              <a:rPr lang="ru-RU" sz="3200" dirty="0" err="1"/>
              <a:t>години</a:t>
            </a:r>
            <a:r>
              <a:rPr lang="ru-RU" sz="3200" dirty="0"/>
              <a:t> </a:t>
            </a:r>
            <a:r>
              <a:rPr lang="ru-RU" sz="3200" dirty="0" err="1"/>
              <a:t>по-късно</a:t>
            </a:r>
            <a:r>
              <a:rPr lang="ru-RU" sz="3200" dirty="0"/>
              <a:t>, той става и </a:t>
            </a:r>
            <a:r>
              <a:rPr lang="ru-RU" sz="3200" dirty="0" err="1"/>
              <a:t>петият</a:t>
            </a:r>
            <a:r>
              <a:rPr lang="ru-RU" sz="3200" dirty="0"/>
              <a:t> </a:t>
            </a:r>
            <a:r>
              <a:rPr lang="ru-RU" sz="3200" dirty="0" err="1"/>
              <a:t>човек</a:t>
            </a:r>
            <a:r>
              <a:rPr lang="ru-RU" sz="3200" dirty="0"/>
              <a:t> </a:t>
            </a:r>
            <a:r>
              <a:rPr lang="ru-RU" sz="3200" dirty="0" err="1"/>
              <a:t>стъпил</a:t>
            </a:r>
            <a:r>
              <a:rPr lang="ru-RU" sz="3200" dirty="0"/>
              <a:t> на </a:t>
            </a:r>
            <a:r>
              <a:rPr lang="ru-RU" sz="3200" dirty="0" err="1"/>
              <a:t>Луната</a:t>
            </a:r>
            <a:r>
              <a:rPr lang="ru-RU" sz="3200" dirty="0"/>
              <a:t>,</a:t>
            </a:r>
          </a:p>
          <a:p>
            <a:endParaRPr lang="bg-BG" sz="3200" dirty="0"/>
          </a:p>
        </p:txBody>
      </p:sp>
      <p:pic>
        <p:nvPicPr>
          <p:cNvPr id="1026" name="Picture 2" descr="23 Extraordinary Facts About Alan Shepard - Fact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5" y="1459596"/>
            <a:ext cx="4702628" cy="416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5D6A2B3-4BA8-7E68-E65F-B81CB46CDD88}"/>
              </a:ext>
            </a:extLst>
          </p:cNvPr>
          <p:cNvSpPr txBox="1"/>
          <p:nvPr/>
        </p:nvSpPr>
        <p:spPr>
          <a:xfrm>
            <a:off x="667658" y="171445"/>
            <a:ext cx="676365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Аполо</a:t>
            </a:r>
            <a:r>
              <a:rPr lang="ru-RU" sz="2800" dirty="0"/>
              <a:t> 11 е </a:t>
            </a:r>
            <a:r>
              <a:rPr lang="ru-RU" sz="2800" dirty="0" err="1"/>
              <a:t>първият</a:t>
            </a:r>
            <a:r>
              <a:rPr lang="ru-RU" sz="2800" dirty="0"/>
              <a:t> </a:t>
            </a:r>
            <a:r>
              <a:rPr lang="ru-RU" sz="2800" dirty="0" err="1"/>
              <a:t>пилотиран</a:t>
            </a:r>
            <a:r>
              <a:rPr lang="ru-RU" sz="2800" dirty="0"/>
              <a:t> космически </a:t>
            </a:r>
            <a:r>
              <a:rPr lang="ru-RU" sz="2800" dirty="0" err="1"/>
              <a:t>кораб</a:t>
            </a:r>
            <a:r>
              <a:rPr lang="ru-RU" sz="2800" dirty="0"/>
              <a:t> от </a:t>
            </a:r>
            <a:r>
              <a:rPr lang="ru-RU" sz="2800" dirty="0" err="1"/>
              <a:t>програмата</a:t>
            </a:r>
            <a:r>
              <a:rPr lang="ru-RU" sz="2800" dirty="0"/>
              <a:t> </a:t>
            </a:r>
            <a:r>
              <a:rPr lang="ru-RU" sz="2800" dirty="0" err="1"/>
              <a:t>Аполо</a:t>
            </a:r>
            <a:r>
              <a:rPr lang="ru-RU" sz="2800" dirty="0"/>
              <a:t> на НАСА, </a:t>
            </a:r>
            <a:r>
              <a:rPr lang="ru-RU" sz="2800" dirty="0" err="1"/>
              <a:t>чийто</a:t>
            </a:r>
            <a:r>
              <a:rPr lang="ru-RU" sz="2800" dirty="0"/>
              <a:t> </a:t>
            </a:r>
            <a:r>
              <a:rPr lang="ru-RU" sz="2800" dirty="0" err="1"/>
              <a:t>екипаж</a:t>
            </a:r>
            <a:r>
              <a:rPr lang="ru-RU" sz="2800" dirty="0"/>
              <a:t> </a:t>
            </a:r>
            <a:r>
              <a:rPr lang="ru-RU" sz="2800" dirty="0" err="1"/>
              <a:t>достига</a:t>
            </a:r>
            <a:r>
              <a:rPr lang="ru-RU" sz="2800" dirty="0"/>
              <a:t> и </a:t>
            </a:r>
            <a:r>
              <a:rPr lang="ru-RU" sz="2800" dirty="0" err="1"/>
              <a:t>каца</a:t>
            </a:r>
            <a:r>
              <a:rPr lang="ru-RU" sz="2800" dirty="0"/>
              <a:t> на </a:t>
            </a:r>
            <a:r>
              <a:rPr lang="ru-RU" sz="2800" dirty="0" err="1"/>
              <a:t>Луната</a:t>
            </a:r>
            <a:r>
              <a:rPr lang="ru-RU" sz="2800" dirty="0"/>
              <a:t>. </a:t>
            </a:r>
            <a:r>
              <a:rPr lang="ru-RU" sz="2800" dirty="0" err="1"/>
              <a:t>Корабът</a:t>
            </a:r>
            <a:r>
              <a:rPr lang="ru-RU" sz="2800" dirty="0"/>
              <a:t> излита на 16 юли 1969 г. от </a:t>
            </a:r>
            <a:r>
              <a:rPr lang="ru-RU" sz="2800" dirty="0" err="1"/>
              <a:t>космическия</a:t>
            </a:r>
            <a:r>
              <a:rPr lang="ru-RU" sz="2800" dirty="0"/>
              <a:t> </a:t>
            </a:r>
            <a:r>
              <a:rPr lang="ru-RU" sz="2800" dirty="0" err="1"/>
              <a:t>център</a:t>
            </a:r>
            <a:r>
              <a:rPr lang="ru-RU" sz="2800" dirty="0"/>
              <a:t> Кейп </a:t>
            </a:r>
            <a:r>
              <a:rPr lang="ru-RU" sz="2800" dirty="0" err="1"/>
              <a:t>Кенеди</a:t>
            </a:r>
            <a:r>
              <a:rPr lang="ru-RU" sz="2800" dirty="0"/>
              <a:t> Флорида с </a:t>
            </a:r>
            <a:r>
              <a:rPr lang="ru-RU" sz="2800" dirty="0" err="1"/>
              <a:t>екипаж</a:t>
            </a:r>
            <a:r>
              <a:rPr lang="ru-RU" sz="2800" dirty="0"/>
              <a:t> </a:t>
            </a:r>
            <a:r>
              <a:rPr lang="ru-RU" sz="2800" dirty="0" err="1"/>
              <a:t>Нийл</a:t>
            </a:r>
            <a:r>
              <a:rPr lang="ru-RU" sz="2800" dirty="0"/>
              <a:t> Армстронг, </a:t>
            </a:r>
            <a:r>
              <a:rPr lang="ru-RU" sz="2800" dirty="0" err="1"/>
              <a:t>Майкъл</a:t>
            </a:r>
            <a:r>
              <a:rPr lang="ru-RU" sz="2800" dirty="0"/>
              <a:t> </a:t>
            </a:r>
            <a:r>
              <a:rPr lang="ru-RU" sz="2800" dirty="0" err="1"/>
              <a:t>Колинс</a:t>
            </a:r>
            <a:r>
              <a:rPr lang="ru-RU" sz="2800" dirty="0"/>
              <a:t> и </a:t>
            </a:r>
            <a:r>
              <a:rPr lang="ru-RU" sz="2800" dirty="0" err="1"/>
              <a:t>Едуин</a:t>
            </a:r>
            <a:r>
              <a:rPr lang="ru-RU" sz="2800" dirty="0"/>
              <a:t> Олдрин и на 20 юли 1969 г. </a:t>
            </a:r>
            <a:r>
              <a:rPr lang="ru-RU" sz="2800" dirty="0" err="1"/>
              <a:t>спускаемият</a:t>
            </a:r>
            <a:r>
              <a:rPr lang="ru-RU" sz="2800" dirty="0"/>
              <a:t> </a:t>
            </a:r>
            <a:r>
              <a:rPr lang="ru-RU" sz="2800" dirty="0" err="1"/>
              <a:t>апарат</a:t>
            </a:r>
            <a:r>
              <a:rPr lang="ru-RU" sz="2800" dirty="0"/>
              <a:t> </a:t>
            </a:r>
            <a:r>
              <a:rPr lang="ru-RU" sz="2800" dirty="0" err="1"/>
              <a:t>Ийгъл</a:t>
            </a:r>
            <a:r>
              <a:rPr lang="ru-RU" sz="2800" dirty="0"/>
              <a:t> успешно </a:t>
            </a:r>
            <a:r>
              <a:rPr lang="ru-RU" sz="2800" dirty="0" err="1"/>
              <a:t>каца</a:t>
            </a:r>
            <a:r>
              <a:rPr lang="ru-RU" sz="2800" dirty="0"/>
              <a:t> на </a:t>
            </a:r>
            <a:r>
              <a:rPr lang="ru-RU" sz="2800" dirty="0" err="1"/>
              <a:t>Луната</a:t>
            </a:r>
            <a:r>
              <a:rPr lang="ru-RU" sz="2800" dirty="0"/>
              <a:t>. </a:t>
            </a:r>
            <a:r>
              <a:rPr lang="ru-RU" sz="2800" dirty="0" err="1"/>
              <a:t>Нийл</a:t>
            </a:r>
            <a:r>
              <a:rPr lang="ru-RU" sz="2800" dirty="0"/>
              <a:t> </a:t>
            </a:r>
            <a:r>
              <a:rPr lang="ru-RU" sz="2800" dirty="0" err="1"/>
              <a:t>Армсторнг</a:t>
            </a:r>
            <a:r>
              <a:rPr lang="ru-RU" sz="2800" dirty="0"/>
              <a:t> е </a:t>
            </a:r>
            <a:r>
              <a:rPr lang="ru-RU" sz="2800" dirty="0" err="1"/>
              <a:t>първият</a:t>
            </a:r>
            <a:r>
              <a:rPr lang="ru-RU" sz="2800" dirty="0"/>
              <a:t> </a:t>
            </a:r>
            <a:r>
              <a:rPr lang="ru-RU" sz="2800" dirty="0" err="1"/>
              <a:t>човек</a:t>
            </a:r>
            <a:r>
              <a:rPr lang="ru-RU" sz="2800" dirty="0"/>
              <a:t> в </a:t>
            </a:r>
            <a:r>
              <a:rPr lang="ru-RU" sz="2800" dirty="0" err="1"/>
              <a:t>историята</a:t>
            </a:r>
            <a:r>
              <a:rPr lang="ru-RU" sz="2800" dirty="0"/>
              <a:t> на </a:t>
            </a:r>
            <a:r>
              <a:rPr lang="ru-RU" sz="2800" dirty="0" err="1"/>
              <a:t>човечеството</a:t>
            </a:r>
            <a:r>
              <a:rPr lang="ru-RU" sz="2800" dirty="0"/>
              <a:t>, </a:t>
            </a:r>
            <a:r>
              <a:rPr lang="ru-RU" sz="2800" dirty="0" err="1"/>
              <a:t>стъпил</a:t>
            </a:r>
            <a:r>
              <a:rPr lang="ru-RU" sz="2800" dirty="0"/>
              <a:t> на </a:t>
            </a:r>
            <a:r>
              <a:rPr lang="ru-RU" sz="2800" dirty="0" err="1"/>
              <a:t>Луната</a:t>
            </a:r>
            <a:r>
              <a:rPr lang="ru-RU" sz="2800" dirty="0"/>
              <a:t>.</a:t>
            </a:r>
            <a:endParaRPr lang="bg-BG" sz="2800" dirty="0"/>
          </a:p>
        </p:txBody>
      </p:sp>
      <p:pic>
        <p:nvPicPr>
          <p:cNvPr id="2050" name="Picture 2" descr="Първата разходка на Луната прави Нийл Армстро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4" y="468422"/>
            <a:ext cx="4401004" cy="349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645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FB81F474-F808-F0B6-9295-951C608A944D}"/>
              </a:ext>
            </a:extLst>
          </p:cNvPr>
          <p:cNvSpPr txBox="1"/>
          <p:nvPr/>
        </p:nvSpPr>
        <p:spPr>
          <a:xfrm>
            <a:off x="603958" y="3385963"/>
            <a:ext cx="62166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latin typeface="Jost"/>
              </a:rPr>
              <a:t>На 10 </a:t>
            </a:r>
            <a:r>
              <a:rPr lang="ru-RU" sz="3200" b="1" i="0" dirty="0" err="1">
                <a:effectLst/>
                <a:latin typeface="Jost"/>
              </a:rPr>
              <a:t>април</a:t>
            </a:r>
            <a:r>
              <a:rPr lang="ru-RU" sz="3200" b="1" i="0" dirty="0">
                <a:effectLst/>
                <a:latin typeface="Jost"/>
              </a:rPr>
              <a:t> 1979 г. е </a:t>
            </a:r>
            <a:r>
              <a:rPr lang="ru-RU" sz="3200" b="1" i="0" dirty="0" err="1">
                <a:effectLst/>
                <a:latin typeface="Jost"/>
              </a:rPr>
              <a:t>изстрелян</a:t>
            </a:r>
            <a:r>
              <a:rPr lang="ru-RU" sz="3200" b="1" i="0" dirty="0">
                <a:effectLst/>
                <a:latin typeface="Jost"/>
              </a:rPr>
              <a:t> </a:t>
            </a:r>
            <a:r>
              <a:rPr lang="ru-RU" sz="3200" b="1" i="0" dirty="0" err="1">
                <a:effectLst/>
                <a:latin typeface="Jost"/>
              </a:rPr>
              <a:t>космическият</a:t>
            </a:r>
            <a:r>
              <a:rPr lang="ru-RU" sz="3200" b="1" i="0" dirty="0">
                <a:effectLst/>
                <a:latin typeface="Jost"/>
              </a:rPr>
              <a:t> </a:t>
            </a:r>
            <a:r>
              <a:rPr lang="ru-RU" sz="3200" b="1" i="0" dirty="0" err="1">
                <a:effectLst/>
                <a:latin typeface="Jost"/>
              </a:rPr>
              <a:t>кораб</a:t>
            </a:r>
            <a:r>
              <a:rPr lang="ru-RU" sz="3200" b="1" i="0" dirty="0">
                <a:effectLst/>
                <a:latin typeface="Jost"/>
              </a:rPr>
              <a:t> “Союз-33”</a:t>
            </a:r>
            <a:r>
              <a:rPr lang="bg-BG" sz="3200" b="1" i="0" dirty="0">
                <a:effectLst/>
                <a:latin typeface="Jost"/>
              </a:rPr>
              <a:t>, </a:t>
            </a:r>
            <a:r>
              <a:rPr lang="ru-RU" sz="3200" b="1" i="0" dirty="0">
                <a:effectLst/>
                <a:latin typeface="Jost"/>
              </a:rPr>
              <a:t>в </a:t>
            </a:r>
            <a:r>
              <a:rPr lang="ru-RU" sz="3200" b="1" i="0" dirty="0" err="1">
                <a:effectLst/>
                <a:latin typeface="Jost"/>
              </a:rPr>
              <a:t>който</a:t>
            </a:r>
            <a:r>
              <a:rPr lang="ru-RU" sz="3200" b="1" i="0" dirty="0">
                <a:effectLst/>
                <a:latin typeface="Jost"/>
              </a:rPr>
              <a:t> лети </a:t>
            </a:r>
            <a:r>
              <a:rPr lang="ru-RU" sz="3200" b="1" i="0" dirty="0" err="1">
                <a:effectLst/>
                <a:latin typeface="Jost"/>
              </a:rPr>
              <a:t>първият</a:t>
            </a:r>
            <a:r>
              <a:rPr lang="ru-RU" sz="3200" b="1" i="0" dirty="0">
                <a:effectLst/>
                <a:latin typeface="Jost"/>
              </a:rPr>
              <a:t> </a:t>
            </a:r>
            <a:r>
              <a:rPr lang="ru-RU" sz="3200" b="1" i="0" dirty="0" err="1">
                <a:effectLst/>
                <a:latin typeface="Jost"/>
              </a:rPr>
              <a:t>български</a:t>
            </a:r>
            <a:r>
              <a:rPr lang="ru-RU" sz="3200" b="1" i="0" dirty="0">
                <a:effectLst/>
                <a:latin typeface="Jost"/>
              </a:rPr>
              <a:t> космонавт Георги Иванов.</a:t>
            </a:r>
            <a:endParaRPr lang="bg-BG" sz="3200" dirty="0"/>
          </a:p>
        </p:txBody>
      </p:sp>
      <p:pic>
        <p:nvPicPr>
          <p:cNvPr id="3074" name="Picture 2" descr="Навършват се 44 години от полета на първия български космонавт Георги Иванов  - DUNAVMOS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9" y="1316046"/>
            <a:ext cx="5847731" cy="334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51" y="104737"/>
            <a:ext cx="5065485" cy="340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90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858D62D-DF82-CAFF-DC62-3BC6598FB3CC}"/>
              </a:ext>
            </a:extLst>
          </p:cNvPr>
          <p:cNvSpPr txBox="1"/>
          <p:nvPr/>
        </p:nvSpPr>
        <p:spPr>
          <a:xfrm>
            <a:off x="791341" y="612844"/>
            <a:ext cx="68428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effectLst/>
                <a:latin typeface="Jost"/>
              </a:rPr>
              <a:t>Той е </a:t>
            </a:r>
            <a:r>
              <a:rPr lang="ru-RU" sz="4000" b="0" i="0" dirty="0" err="1">
                <a:effectLst/>
                <a:latin typeface="Jost"/>
              </a:rPr>
              <a:t>роден</a:t>
            </a:r>
            <a:r>
              <a:rPr lang="ru-RU" sz="4000" b="0" i="0" dirty="0">
                <a:effectLst/>
                <a:latin typeface="Jost"/>
              </a:rPr>
              <a:t> на 2 юли 1940 г. в </a:t>
            </a:r>
            <a:r>
              <a:rPr lang="ru-RU" sz="4000" b="0" i="0" dirty="0" err="1">
                <a:effectLst/>
                <a:latin typeface="Jost"/>
              </a:rPr>
              <a:t>Ловеч</a:t>
            </a:r>
            <a:r>
              <a:rPr lang="ru-RU" sz="4000" b="0" i="0" dirty="0">
                <a:effectLst/>
                <a:latin typeface="Jost"/>
              </a:rPr>
              <a:t>. </a:t>
            </a:r>
            <a:r>
              <a:rPr lang="ru-RU" sz="4000" b="0" i="0" dirty="0" err="1">
                <a:effectLst/>
                <a:latin typeface="Jost"/>
              </a:rPr>
              <a:t>Завършва</a:t>
            </a:r>
            <a:r>
              <a:rPr lang="ru-RU" sz="4000" b="0" i="0" dirty="0">
                <a:effectLst/>
                <a:latin typeface="Jost"/>
              </a:rPr>
              <a:t> </a:t>
            </a:r>
            <a:r>
              <a:rPr lang="ru-RU" sz="4000" b="0" i="0" dirty="0" err="1">
                <a:effectLst/>
                <a:latin typeface="Jost"/>
              </a:rPr>
              <a:t>Средно</a:t>
            </a:r>
            <a:r>
              <a:rPr lang="ru-RU" sz="4000" b="0" i="0" dirty="0">
                <a:effectLst/>
                <a:latin typeface="Jost"/>
              </a:rPr>
              <a:t> </a:t>
            </a:r>
            <a:r>
              <a:rPr lang="ru-RU" sz="4000" b="0" i="0" dirty="0" err="1">
                <a:effectLst/>
                <a:latin typeface="Jost"/>
              </a:rPr>
              <a:t>смесено</a:t>
            </a:r>
            <a:r>
              <a:rPr lang="ru-RU" sz="4000" b="0" i="0" dirty="0">
                <a:effectLst/>
                <a:latin typeface="Jost"/>
              </a:rPr>
              <a:t> училище „Тодор Кирков“ в </a:t>
            </a:r>
            <a:r>
              <a:rPr lang="ru-RU" sz="4000" b="0" i="0" dirty="0" err="1">
                <a:effectLst/>
                <a:latin typeface="Jost"/>
              </a:rPr>
              <a:t>родния</a:t>
            </a:r>
            <a:r>
              <a:rPr lang="ru-RU" sz="4000" b="0" i="0" dirty="0">
                <a:effectLst/>
                <a:latin typeface="Jost"/>
              </a:rPr>
              <a:t> си град, а </a:t>
            </a:r>
            <a:r>
              <a:rPr lang="ru-RU" sz="4000" b="0" i="0" dirty="0" err="1">
                <a:effectLst/>
                <a:latin typeface="Jost"/>
              </a:rPr>
              <a:t>през</a:t>
            </a:r>
            <a:r>
              <a:rPr lang="ru-RU" sz="4000" b="0" i="0" dirty="0">
                <a:effectLst/>
                <a:latin typeface="Jost"/>
              </a:rPr>
              <a:t> 1964 г. </a:t>
            </a:r>
            <a:r>
              <a:rPr lang="ru-RU" sz="4000" b="0" i="0" dirty="0" err="1">
                <a:effectLst/>
                <a:latin typeface="Jost"/>
              </a:rPr>
              <a:t>Военното</a:t>
            </a:r>
            <a:r>
              <a:rPr lang="ru-RU" sz="4000" b="0" i="0" dirty="0">
                <a:effectLst/>
                <a:latin typeface="Jost"/>
              </a:rPr>
              <a:t> училище в </a:t>
            </a:r>
            <a:r>
              <a:rPr lang="ru-RU" sz="4000" b="0" i="0" dirty="0" err="1">
                <a:effectLst/>
                <a:latin typeface="Jost"/>
              </a:rPr>
              <a:t>Долна</a:t>
            </a:r>
            <a:r>
              <a:rPr lang="ru-RU" sz="4000" b="0" i="0" dirty="0">
                <a:effectLst/>
                <a:latin typeface="Jost"/>
              </a:rPr>
              <a:t> митрополия </a:t>
            </a:r>
            <a:r>
              <a:rPr lang="ru-RU" sz="4000" b="0" i="0" dirty="0" err="1">
                <a:effectLst/>
                <a:latin typeface="Jost"/>
              </a:rPr>
              <a:t>със</a:t>
            </a:r>
            <a:r>
              <a:rPr lang="ru-RU" sz="4000" b="0" i="0" dirty="0">
                <a:effectLst/>
                <a:latin typeface="Jost"/>
              </a:rPr>
              <a:t> </a:t>
            </a:r>
            <a:r>
              <a:rPr lang="ru-RU" sz="4000" b="0" i="0" dirty="0" err="1">
                <a:effectLst/>
                <a:latin typeface="Jost"/>
              </a:rPr>
              <a:t>специалност</a:t>
            </a:r>
            <a:r>
              <a:rPr lang="ru-RU" sz="4000" b="0" i="0" dirty="0">
                <a:effectLst/>
                <a:latin typeface="Jost"/>
              </a:rPr>
              <a:t> инженер-</a:t>
            </a:r>
            <a:r>
              <a:rPr lang="ru-RU" sz="4000" b="0" i="0" dirty="0" err="1">
                <a:effectLst/>
                <a:latin typeface="Jost"/>
              </a:rPr>
              <a:t>летец</a:t>
            </a:r>
            <a:r>
              <a:rPr lang="ru-RU" sz="4000" b="0" i="0" dirty="0">
                <a:effectLst/>
                <a:latin typeface="Jost"/>
              </a:rPr>
              <a:t> и квалификация пилот, </a:t>
            </a:r>
            <a:r>
              <a:rPr lang="ru-RU" sz="4000" b="0" i="0" dirty="0" err="1">
                <a:effectLst/>
                <a:latin typeface="Jost"/>
              </a:rPr>
              <a:t>първи</a:t>
            </a:r>
            <a:r>
              <a:rPr lang="ru-RU" sz="4000" b="0" i="0" dirty="0">
                <a:effectLst/>
                <a:latin typeface="Jost"/>
              </a:rPr>
              <a:t> </a:t>
            </a:r>
            <a:r>
              <a:rPr lang="ru-RU" sz="4000" b="0" i="0" dirty="0" err="1">
                <a:effectLst/>
                <a:latin typeface="Jost"/>
              </a:rPr>
              <a:t>клас</a:t>
            </a:r>
            <a:r>
              <a:rPr lang="ru-RU" sz="2800" b="0" i="0" dirty="0">
                <a:effectLst/>
                <a:latin typeface="Jost"/>
              </a:rPr>
              <a:t>.</a:t>
            </a:r>
            <a:endParaRPr lang="bg-BG" sz="2800" dirty="0"/>
          </a:p>
        </p:txBody>
      </p:sp>
      <p:pic>
        <p:nvPicPr>
          <p:cNvPr id="3" name="Picture 2" descr="Георги Иванов - първият български космонавт.">
            <a:extLst>
              <a:ext uri="{FF2B5EF4-FFF2-40B4-BE49-F238E27FC236}">
                <a16:creationId xmlns:a16="http://schemas.microsoft.com/office/drawing/2014/main" id="{978C666F-7D16-8FB5-CA89-1DA7147B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76" y="-1"/>
            <a:ext cx="45275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9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</p:sld>
</file>

<file path=ppt/theme/theme1.xml><?xml version="1.0" encoding="utf-8"?>
<a:theme xmlns:a="http://schemas.openxmlformats.org/drawingml/2006/main" name="Сектори">
  <a:themeElements>
    <a:clrScheme name="Сектори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и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и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</TotalTime>
  <Words>582</Words>
  <Application>Microsoft Office PowerPoint</Application>
  <PresentationFormat>Широк екран</PresentationFormat>
  <Paragraphs>15</Paragraphs>
  <Slides>12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2" baseType="lpstr">
      <vt:lpstr>Aptos</vt:lpstr>
      <vt:lpstr>Arial Black</vt:lpstr>
      <vt:lpstr>Century Gothic</vt:lpstr>
      <vt:lpstr>FiraSans</vt:lpstr>
      <vt:lpstr>Georgia</vt:lpstr>
      <vt:lpstr>Jost</vt:lpstr>
      <vt:lpstr>Pangea</vt:lpstr>
      <vt:lpstr>Roboto</vt:lpstr>
      <vt:lpstr>Wingdings 3</vt:lpstr>
      <vt:lpstr>Сектори</vt:lpstr>
      <vt:lpstr>12 април – Международен  Ден на авиацията и космонавтиката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април – Международен  Ден на авиацията и космонавтиката</dc:title>
  <dc:creator>Бахар Ахмед</dc:creator>
  <cp:lastModifiedBy>Бахар Ахмед</cp:lastModifiedBy>
  <cp:revision>6</cp:revision>
  <dcterms:created xsi:type="dcterms:W3CDTF">2025-04-10T11:21:42Z</dcterms:created>
  <dcterms:modified xsi:type="dcterms:W3CDTF">2025-04-11T07:13:11Z</dcterms:modified>
</cp:coreProperties>
</file>